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24"/>
  </p:notesMasterIdLst>
  <p:sldIdLst>
    <p:sldId id="256" r:id="rId2"/>
    <p:sldId id="260" r:id="rId3"/>
    <p:sldId id="257" r:id="rId4"/>
    <p:sldId id="258" r:id="rId5"/>
    <p:sldId id="267" r:id="rId6"/>
    <p:sldId id="268" r:id="rId7"/>
    <p:sldId id="269" r:id="rId8"/>
    <p:sldId id="272" r:id="rId9"/>
    <p:sldId id="264" r:id="rId10"/>
    <p:sldId id="265" r:id="rId11"/>
    <p:sldId id="263" r:id="rId12"/>
    <p:sldId id="270" r:id="rId13"/>
    <p:sldId id="280" r:id="rId14"/>
    <p:sldId id="279" r:id="rId15"/>
    <p:sldId id="278" r:id="rId16"/>
    <p:sldId id="277" r:id="rId17"/>
    <p:sldId id="271" r:id="rId18"/>
    <p:sldId id="273" r:id="rId19"/>
    <p:sldId id="274" r:id="rId20"/>
    <p:sldId id="281" r:id="rId21"/>
    <p:sldId id="275" r:id="rId22"/>
    <p:sldId id="276" r:id="rId2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5854" autoAdjust="0"/>
    <p:restoredTop sz="76965" autoAdjust="0"/>
  </p:normalViewPr>
  <p:slideViewPr>
    <p:cSldViewPr snapToGrid="0">
      <p:cViewPr>
        <p:scale>
          <a:sx n="89" d="100"/>
          <a:sy n="89" d="100"/>
        </p:scale>
        <p:origin x="2840" y="3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EABE172-6F60-483A-9F12-E4EF17073A1D}" type="datetimeFigureOut">
              <a:rPr lang="en-US" smtClean="0"/>
              <a:t>1/27/20</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790B662-4260-4759-B9D8-F82624060F87}" type="slidenum">
              <a:rPr lang="en-US" smtClean="0"/>
              <a:t>‹#›</a:t>
            </a:fld>
            <a:endParaRPr lang="en-US"/>
          </a:p>
        </p:txBody>
      </p:sp>
    </p:spTree>
    <p:extLst>
      <p:ext uri="{BB962C8B-B14F-4D97-AF65-F5344CB8AC3E}">
        <p14:creationId xmlns:p14="http://schemas.microsoft.com/office/powerpoint/2010/main" val="9699798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8" Type="http://schemas.openxmlformats.org/officeDocument/2006/relationships/hyperlink" Target="https://blogs.scientificamerican.com/literally-psyched/the-man-who-couldnt-speakand-how-he-revolutionized-psychology/" TargetMode="External"/><Relationship Id="rId3" Type="http://schemas.openxmlformats.org/officeDocument/2006/relationships/hyperlink" Target="https://en.wikipedia.org/wiki/Phineas_Gage" TargetMode="External"/><Relationship Id="rId7" Type="http://schemas.openxmlformats.org/officeDocument/2006/relationships/hyperlink" Target="https://www.nature.com/articles/nrn1521" TargetMode="External"/><Relationship Id="rId2" Type="http://schemas.openxmlformats.org/officeDocument/2006/relationships/slide" Target="../slides/slide4.xml"/><Relationship Id="rId1" Type="http://schemas.openxmlformats.org/officeDocument/2006/relationships/notesMaster" Target="../notesMasters/notesMaster1.xml"/><Relationship Id="rId6" Type="http://schemas.openxmlformats.org/officeDocument/2006/relationships/hyperlink" Target="https://en.wikipedia.org/wiki/Broca's_area" TargetMode="External"/><Relationship Id="rId5" Type="http://schemas.openxmlformats.org/officeDocument/2006/relationships/hyperlink" Target="https://en.wikipedia.org/wiki/Functional_specialization_(brain)#cite_note-3" TargetMode="External"/><Relationship Id="rId4" Type="http://schemas.openxmlformats.org/officeDocument/2006/relationships/hyperlink" Target="https://en.wikipedia.org/wiki/Frontal_lobe" TargetMode="External"/></Relationships>
</file>

<file path=ppt/notesSlides/_rels/notesSlide4.xml.rels><?xml version="1.0" encoding="UTF-8" standalone="yes"?>
<Relationships xmlns="http://schemas.openxmlformats.org/package/2006/relationships"><Relationship Id="rId8" Type="http://schemas.openxmlformats.org/officeDocument/2006/relationships/hyperlink" Target="https://en.wikipedia.org/wiki/Receptive_field" TargetMode="External"/><Relationship Id="rId3" Type="http://schemas.openxmlformats.org/officeDocument/2006/relationships/hyperlink" Target="https://en.wikipedia.org/wiki/David_H._Hubel" TargetMode="External"/><Relationship Id="rId7" Type="http://schemas.openxmlformats.org/officeDocument/2006/relationships/hyperlink" Target="https://en.wikipedia.org/wiki/Complex_cell" TargetMode="External"/><Relationship Id="rId2" Type="http://schemas.openxmlformats.org/officeDocument/2006/relationships/slide" Target="../slides/slide5.xml"/><Relationship Id="rId1" Type="http://schemas.openxmlformats.org/officeDocument/2006/relationships/notesMaster" Target="../notesMasters/notesMaster1.xml"/><Relationship Id="rId6" Type="http://schemas.openxmlformats.org/officeDocument/2006/relationships/hyperlink" Target="https://en.wikipedia.org/wiki/David_H._Hubel#cite_note-14" TargetMode="External"/><Relationship Id="rId5" Type="http://schemas.openxmlformats.org/officeDocument/2006/relationships/hyperlink" Target="https://en.wikipedia.org/wiki/Simple_cell" TargetMode="External"/><Relationship Id="rId4" Type="http://schemas.openxmlformats.org/officeDocument/2006/relationships/hyperlink" Target="https://en.wikipedia.org/wiki/Neuron" TargetMode="External"/><Relationship Id="rId9" Type="http://schemas.openxmlformats.org/officeDocument/2006/relationships/hyperlink" Target="https://en.wikipedia.org/wiki/David_H._Hubel#cite_note-15"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www.thoughtco.com/cerebral-cortex-lobes-anatomy-373197"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Different</a:t>
            </a:r>
            <a:r>
              <a:rPr lang="en-IN" baseline="0" dirty="0"/>
              <a:t> types of neuronal responses are observed in nature. In the first two figures the voltage rises slightly and then comes back to its standby value. However a strong response called action potential is also observed when spinal reflect is probed. What are these signals and how do they originate ? This is what are going to study.</a:t>
            </a:r>
            <a:endParaRPr lang="en-IN" dirty="0"/>
          </a:p>
        </p:txBody>
      </p:sp>
      <p:sp>
        <p:nvSpPr>
          <p:cNvPr id="4" name="Slide Number Placeholder 3"/>
          <p:cNvSpPr>
            <a:spLocks noGrp="1"/>
          </p:cNvSpPr>
          <p:nvPr>
            <p:ph type="sldNum" sz="quarter" idx="10"/>
          </p:nvPr>
        </p:nvSpPr>
        <p:spPr/>
        <p:txBody>
          <a:bodyPr/>
          <a:lstStyle/>
          <a:p>
            <a:fld id="{D790B662-4260-4759-B9D8-F82624060F87}" type="slidenum">
              <a:rPr lang="en-US" smtClean="0"/>
              <a:t>2</a:t>
            </a:fld>
            <a:endParaRPr lang="en-US"/>
          </a:p>
        </p:txBody>
      </p:sp>
    </p:spTree>
    <p:extLst>
      <p:ext uri="{BB962C8B-B14F-4D97-AF65-F5344CB8AC3E}">
        <p14:creationId xmlns:p14="http://schemas.microsoft.com/office/powerpoint/2010/main" val="9077310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Neurons</a:t>
            </a:r>
            <a:r>
              <a:rPr lang="en-IN" baseline="0" dirty="0"/>
              <a:t> communicate via synapses. The dendrites take the input current, process it and pass it on to the next neuron.</a:t>
            </a:r>
            <a:endParaRPr lang="en-IN" dirty="0"/>
          </a:p>
        </p:txBody>
      </p:sp>
      <p:sp>
        <p:nvSpPr>
          <p:cNvPr id="4" name="Slide Number Placeholder 3"/>
          <p:cNvSpPr>
            <a:spLocks noGrp="1"/>
          </p:cNvSpPr>
          <p:nvPr>
            <p:ph type="sldNum" sz="quarter" idx="10"/>
          </p:nvPr>
        </p:nvSpPr>
        <p:spPr/>
        <p:txBody>
          <a:bodyPr/>
          <a:lstStyle/>
          <a:p>
            <a:fld id="{D790B662-4260-4759-B9D8-F82624060F87}" type="slidenum">
              <a:rPr lang="en-US" smtClean="0"/>
              <a:t>11</a:t>
            </a:fld>
            <a:endParaRPr lang="en-US"/>
          </a:p>
        </p:txBody>
      </p:sp>
    </p:spTree>
    <p:extLst>
      <p:ext uri="{BB962C8B-B14F-4D97-AF65-F5344CB8AC3E}">
        <p14:creationId xmlns:p14="http://schemas.microsoft.com/office/powerpoint/2010/main" val="27599511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Membrane of neuron cells has channels allowing particular ions to pass through.</a:t>
            </a:r>
            <a:r>
              <a:rPr lang="en-IN" baseline="0" dirty="0"/>
              <a:t> There are both chemical and voltage gated channels present in neurons. </a:t>
            </a:r>
          </a:p>
          <a:p>
            <a:r>
              <a:rPr lang="en-IN" baseline="0" dirty="0"/>
              <a:t>Membrane behave like a capacitor….. Ions like  charges</a:t>
            </a:r>
          </a:p>
          <a:p>
            <a:endParaRPr lang="en-IN" dirty="0"/>
          </a:p>
        </p:txBody>
      </p:sp>
      <p:sp>
        <p:nvSpPr>
          <p:cNvPr id="4" name="Slide Number Placeholder 3"/>
          <p:cNvSpPr>
            <a:spLocks noGrp="1"/>
          </p:cNvSpPr>
          <p:nvPr>
            <p:ph type="sldNum" sz="quarter" idx="10"/>
          </p:nvPr>
        </p:nvSpPr>
        <p:spPr/>
        <p:txBody>
          <a:bodyPr/>
          <a:lstStyle/>
          <a:p>
            <a:fld id="{D790B662-4260-4759-B9D8-F82624060F87}" type="slidenum">
              <a:rPr lang="en-US" smtClean="0"/>
              <a:t>12</a:t>
            </a:fld>
            <a:endParaRPr lang="en-US"/>
          </a:p>
        </p:txBody>
      </p:sp>
    </p:spTree>
    <p:extLst>
      <p:ext uri="{BB962C8B-B14F-4D97-AF65-F5344CB8AC3E}">
        <p14:creationId xmlns:p14="http://schemas.microsoft.com/office/powerpoint/2010/main" val="30472998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Like charging and discharging of capacitor</a:t>
            </a:r>
          </a:p>
        </p:txBody>
      </p:sp>
      <p:sp>
        <p:nvSpPr>
          <p:cNvPr id="4" name="Slide Number Placeholder 3"/>
          <p:cNvSpPr>
            <a:spLocks noGrp="1"/>
          </p:cNvSpPr>
          <p:nvPr>
            <p:ph type="sldNum" sz="quarter" idx="5"/>
          </p:nvPr>
        </p:nvSpPr>
        <p:spPr/>
        <p:txBody>
          <a:bodyPr/>
          <a:lstStyle/>
          <a:p>
            <a:fld id="{D790B662-4260-4759-B9D8-F82624060F87}" type="slidenum">
              <a:rPr lang="en-US" smtClean="0"/>
              <a:t>13</a:t>
            </a:fld>
            <a:endParaRPr lang="en-US"/>
          </a:p>
        </p:txBody>
      </p:sp>
    </p:spTree>
    <p:extLst>
      <p:ext uri="{BB962C8B-B14F-4D97-AF65-F5344CB8AC3E}">
        <p14:creationId xmlns:p14="http://schemas.microsoft.com/office/powerpoint/2010/main" val="2031199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With change in voltage</a:t>
            </a:r>
            <a:r>
              <a:rPr lang="en-IN" baseline="0" dirty="0"/>
              <a:t> across the membrane, current spike is observed to flow showing the capacitive behaviour of the channels. The values are calculated from the real experiments.</a:t>
            </a:r>
            <a:endParaRPr lang="en-IN" dirty="0"/>
          </a:p>
        </p:txBody>
      </p:sp>
      <p:sp>
        <p:nvSpPr>
          <p:cNvPr id="4" name="Slide Number Placeholder 3"/>
          <p:cNvSpPr>
            <a:spLocks noGrp="1"/>
          </p:cNvSpPr>
          <p:nvPr>
            <p:ph type="sldNum" sz="quarter" idx="10"/>
          </p:nvPr>
        </p:nvSpPr>
        <p:spPr/>
        <p:txBody>
          <a:bodyPr/>
          <a:lstStyle/>
          <a:p>
            <a:fld id="{D790B662-4260-4759-B9D8-F82624060F87}" type="slidenum">
              <a:rPr lang="en-US" smtClean="0"/>
              <a:t>14</a:t>
            </a:fld>
            <a:endParaRPr lang="en-US"/>
          </a:p>
        </p:txBody>
      </p:sp>
    </p:spTree>
    <p:extLst>
      <p:ext uri="{BB962C8B-B14F-4D97-AF65-F5344CB8AC3E}">
        <p14:creationId xmlns:p14="http://schemas.microsoft.com/office/powerpoint/2010/main" val="6903710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The</a:t>
            </a:r>
            <a:r>
              <a:rPr lang="en-IN" baseline="0" dirty="0"/>
              <a:t> ion activated channels are shown in the figure. The ion passing is 2 step process in the first while simple diffusion takes place in the second. The channels opening requires energy provided by ATP molecules.</a:t>
            </a:r>
            <a:endParaRPr lang="en-IN" dirty="0"/>
          </a:p>
        </p:txBody>
      </p:sp>
      <p:sp>
        <p:nvSpPr>
          <p:cNvPr id="4" name="Slide Number Placeholder 3"/>
          <p:cNvSpPr>
            <a:spLocks noGrp="1"/>
          </p:cNvSpPr>
          <p:nvPr>
            <p:ph type="sldNum" sz="quarter" idx="10"/>
          </p:nvPr>
        </p:nvSpPr>
        <p:spPr/>
        <p:txBody>
          <a:bodyPr/>
          <a:lstStyle/>
          <a:p>
            <a:fld id="{D790B662-4260-4759-B9D8-F82624060F87}" type="slidenum">
              <a:rPr lang="en-US" smtClean="0"/>
              <a:t>15</a:t>
            </a:fld>
            <a:endParaRPr lang="en-US"/>
          </a:p>
        </p:txBody>
      </p:sp>
    </p:spTree>
    <p:extLst>
      <p:ext uri="{BB962C8B-B14F-4D97-AF65-F5344CB8AC3E}">
        <p14:creationId xmlns:p14="http://schemas.microsoft.com/office/powerpoint/2010/main" val="22512293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The schematic shown how potential</a:t>
            </a:r>
            <a:r>
              <a:rPr lang="en-IN" baseline="0" dirty="0"/>
              <a:t> gradient is maintained across the channel. Every time the channel opens the quantity of ions transported is unequal. Every passage costs one ATP molecule (energy) </a:t>
            </a:r>
            <a:endParaRPr lang="en-IN" dirty="0"/>
          </a:p>
        </p:txBody>
      </p:sp>
      <p:sp>
        <p:nvSpPr>
          <p:cNvPr id="4" name="Slide Number Placeholder 3"/>
          <p:cNvSpPr>
            <a:spLocks noGrp="1"/>
          </p:cNvSpPr>
          <p:nvPr>
            <p:ph type="sldNum" sz="quarter" idx="10"/>
          </p:nvPr>
        </p:nvSpPr>
        <p:spPr/>
        <p:txBody>
          <a:bodyPr/>
          <a:lstStyle/>
          <a:p>
            <a:fld id="{D790B662-4260-4759-B9D8-F82624060F87}" type="slidenum">
              <a:rPr lang="en-US" smtClean="0"/>
              <a:t>16</a:t>
            </a:fld>
            <a:endParaRPr lang="en-US"/>
          </a:p>
        </p:txBody>
      </p:sp>
    </p:spTree>
    <p:extLst>
      <p:ext uri="{BB962C8B-B14F-4D97-AF65-F5344CB8AC3E}">
        <p14:creationId xmlns:p14="http://schemas.microsoft.com/office/powerpoint/2010/main" val="35338697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 n mu [x] E=D d[X]/dx</a:t>
            </a:r>
          </a:p>
          <a:p>
            <a:endParaRPr lang="en-US" dirty="0"/>
          </a:p>
          <a:p>
            <a:r>
              <a:rPr lang="en-US" dirty="0"/>
              <a:t>q n mu </a:t>
            </a:r>
            <a:r>
              <a:rPr lang="en-US" dirty="0" err="1"/>
              <a:t>dV</a:t>
            </a:r>
            <a:r>
              <a:rPr lang="en-US" dirty="0"/>
              <a:t>/dx = D {d ln([X]) /dx}</a:t>
            </a:r>
          </a:p>
          <a:p>
            <a:endParaRPr lang="en-US" dirty="0"/>
          </a:p>
          <a:p>
            <a:r>
              <a:rPr lang="en-US" dirty="0"/>
              <a:t>Using Einstein’s equation: D/mu=</a:t>
            </a:r>
            <a:r>
              <a:rPr lang="en-US" dirty="0" err="1"/>
              <a:t>kT</a:t>
            </a:r>
            <a:r>
              <a:rPr lang="en-US" dirty="0"/>
              <a:t>/q</a:t>
            </a:r>
          </a:p>
          <a:p>
            <a:endParaRPr lang="en-US" dirty="0"/>
          </a:p>
          <a:p>
            <a:r>
              <a:rPr lang="en-US" dirty="0"/>
              <a:t>Integrating x</a:t>
            </a:r>
          </a:p>
          <a:p>
            <a:endParaRPr lang="en-US" dirty="0"/>
          </a:p>
          <a:p>
            <a:r>
              <a:rPr lang="en-US" dirty="0" err="1"/>
              <a:t>qnV</a:t>
            </a:r>
            <a:r>
              <a:rPr lang="en-US" dirty="0"/>
              <a:t>=</a:t>
            </a:r>
            <a:r>
              <a:rPr lang="en-US" dirty="0" err="1"/>
              <a:t>kT</a:t>
            </a:r>
            <a:r>
              <a:rPr lang="en-US" baseline="0" dirty="0"/>
              <a:t> * ln[X]</a:t>
            </a:r>
            <a:endParaRPr lang="en-US" dirty="0"/>
          </a:p>
          <a:p>
            <a:endParaRPr lang="en-US" dirty="0"/>
          </a:p>
          <a:p>
            <a:r>
              <a:rPr lang="en-US" dirty="0"/>
              <a:t>N (V1-V2)=</a:t>
            </a:r>
            <a:r>
              <a:rPr lang="en-US" dirty="0" err="1"/>
              <a:t>kT</a:t>
            </a:r>
            <a:r>
              <a:rPr lang="en-US" dirty="0"/>
              <a:t>/q * ln</a:t>
            </a:r>
            <a:r>
              <a:rPr lang="en-US" baseline="0" dirty="0"/>
              <a:t> [X1]/[X2]</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D790B662-4260-4759-B9D8-F82624060F87}" type="slidenum">
              <a:rPr lang="en-US" smtClean="0"/>
              <a:t>17</a:t>
            </a:fld>
            <a:endParaRPr lang="en-US"/>
          </a:p>
        </p:txBody>
      </p:sp>
    </p:spTree>
    <p:extLst>
      <p:ext uri="{BB962C8B-B14F-4D97-AF65-F5344CB8AC3E}">
        <p14:creationId xmlns:p14="http://schemas.microsoft.com/office/powerpoint/2010/main" val="35513403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The flux</a:t>
            </a:r>
            <a:r>
              <a:rPr lang="en-IN" baseline="0" dirty="0"/>
              <a:t> of an ion is shown to be membrane potential dependent. The flux varies linearly with applied voltage. If the membrane is impermeable on the other hand the imbalance in the potential remains as it is.</a:t>
            </a:r>
            <a:endParaRPr lang="en-IN" dirty="0"/>
          </a:p>
        </p:txBody>
      </p:sp>
      <p:sp>
        <p:nvSpPr>
          <p:cNvPr id="4" name="Slide Number Placeholder 3"/>
          <p:cNvSpPr>
            <a:spLocks noGrp="1"/>
          </p:cNvSpPr>
          <p:nvPr>
            <p:ph type="sldNum" sz="quarter" idx="10"/>
          </p:nvPr>
        </p:nvSpPr>
        <p:spPr/>
        <p:txBody>
          <a:bodyPr/>
          <a:lstStyle/>
          <a:p>
            <a:fld id="{D790B662-4260-4759-B9D8-F82624060F87}" type="slidenum">
              <a:rPr lang="en-US" smtClean="0"/>
              <a:t>19</a:t>
            </a:fld>
            <a:endParaRPr lang="en-US"/>
          </a:p>
        </p:txBody>
      </p:sp>
    </p:spTree>
    <p:extLst>
      <p:ext uri="{BB962C8B-B14F-4D97-AF65-F5344CB8AC3E}">
        <p14:creationId xmlns:p14="http://schemas.microsoft.com/office/powerpoint/2010/main" val="22900329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The</a:t>
            </a:r>
            <a:r>
              <a:rPr lang="en-IN" baseline="0" dirty="0"/>
              <a:t> inflow/outflow of a particular ion will alter the potential. This is what happens when a spike is issued. This will happen because of selective voltage dependent permeability of the ion channels.</a:t>
            </a:r>
            <a:endParaRPr lang="en-IN" dirty="0"/>
          </a:p>
        </p:txBody>
      </p:sp>
      <p:sp>
        <p:nvSpPr>
          <p:cNvPr id="4" name="Slide Number Placeholder 3"/>
          <p:cNvSpPr>
            <a:spLocks noGrp="1"/>
          </p:cNvSpPr>
          <p:nvPr>
            <p:ph type="sldNum" sz="quarter" idx="10"/>
          </p:nvPr>
        </p:nvSpPr>
        <p:spPr/>
        <p:txBody>
          <a:bodyPr/>
          <a:lstStyle/>
          <a:p>
            <a:fld id="{D790B662-4260-4759-B9D8-F82624060F87}" type="slidenum">
              <a:rPr lang="en-US" smtClean="0"/>
              <a:t>21</a:t>
            </a:fld>
            <a:endParaRPr lang="en-US"/>
          </a:p>
        </p:txBody>
      </p:sp>
    </p:spTree>
    <p:extLst>
      <p:ext uri="{BB962C8B-B14F-4D97-AF65-F5344CB8AC3E}">
        <p14:creationId xmlns:p14="http://schemas.microsoft.com/office/powerpoint/2010/main" val="31179669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The graph shows the change in membrane potential as time progresses.</a:t>
            </a:r>
            <a:r>
              <a:rPr lang="en-IN" baseline="0" dirty="0"/>
              <a:t> Initially the k permeable channels are on. These cause inflow of K ions increasing the membrane potential. With increasing potential, Na channels open allowing the sodium ions to flow out of the neuron. This decreases the neuron potential and brings it back to the resting </a:t>
            </a:r>
            <a:r>
              <a:rPr lang="en-IN" baseline="0"/>
              <a:t>potential – repolarization. </a:t>
            </a:r>
            <a:endParaRPr lang="en-IN" dirty="0"/>
          </a:p>
        </p:txBody>
      </p:sp>
      <p:sp>
        <p:nvSpPr>
          <p:cNvPr id="4" name="Slide Number Placeholder 3"/>
          <p:cNvSpPr>
            <a:spLocks noGrp="1"/>
          </p:cNvSpPr>
          <p:nvPr>
            <p:ph type="sldNum" sz="quarter" idx="10"/>
          </p:nvPr>
        </p:nvSpPr>
        <p:spPr/>
        <p:txBody>
          <a:bodyPr/>
          <a:lstStyle/>
          <a:p>
            <a:fld id="{D790B662-4260-4759-B9D8-F82624060F87}" type="slidenum">
              <a:rPr lang="en-US" smtClean="0"/>
              <a:t>22</a:t>
            </a:fld>
            <a:endParaRPr lang="en-US"/>
          </a:p>
        </p:txBody>
      </p:sp>
    </p:spTree>
    <p:extLst>
      <p:ext uri="{BB962C8B-B14F-4D97-AF65-F5344CB8AC3E}">
        <p14:creationId xmlns:p14="http://schemas.microsoft.com/office/powerpoint/2010/main" val="13135489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Hodgkin and Huxley created the first model. If we probe the neuron with current, what does it do? </a:t>
            </a:r>
            <a:endParaRPr lang="en-US" b="0" dirty="0">
              <a:effectLst/>
            </a:endParaRPr>
          </a:p>
          <a:p>
            <a:pPr rtl="0" fontAlgn="base"/>
            <a:r>
              <a:rPr lang="en-US" sz="1200" b="0" i="0" u="none" strike="noStrike" kern="1200" dirty="0">
                <a:solidFill>
                  <a:schemeClr val="tx1"/>
                </a:solidFill>
                <a:effectLst/>
                <a:latin typeface="+mn-lt"/>
                <a:ea typeface="+mn-ea"/>
                <a:cs typeface="+mn-cs"/>
              </a:rPr>
              <a:t>For negative it follows voltage with RC constant. Nothing fancy about this!</a:t>
            </a:r>
            <a:r>
              <a:rPr lang="en-US" sz="1200" b="0" i="0" u="none" strike="noStrike" kern="1200" baseline="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no dependence</a:t>
            </a:r>
            <a:r>
              <a:rPr lang="en-US" sz="1200" b="0" i="0" u="none" strike="noStrike" kern="1200" baseline="0" dirty="0">
                <a:solidFill>
                  <a:schemeClr val="tx1"/>
                </a:solidFill>
                <a:effectLst/>
                <a:latin typeface="+mn-lt"/>
                <a:ea typeface="+mn-ea"/>
                <a:cs typeface="+mn-cs"/>
              </a:rPr>
              <a:t> upon the magnitude of current. However w</a:t>
            </a:r>
            <a:r>
              <a:rPr lang="en-US" sz="1200" b="0" i="0" u="none" strike="noStrike" kern="1200" dirty="0">
                <a:solidFill>
                  <a:schemeClr val="tx1"/>
                </a:solidFill>
                <a:effectLst/>
                <a:latin typeface="+mn-lt"/>
                <a:ea typeface="+mn-ea"/>
                <a:cs typeface="+mn-cs"/>
              </a:rPr>
              <a:t>ith positive current,</a:t>
            </a:r>
            <a:r>
              <a:rPr lang="en-US" sz="1200" b="0" i="0" u="none" strike="noStrike" kern="1200" baseline="0" dirty="0">
                <a:solidFill>
                  <a:schemeClr val="tx1"/>
                </a:solidFill>
                <a:effectLst/>
                <a:latin typeface="+mn-lt"/>
                <a:ea typeface="+mn-ea"/>
                <a:cs typeface="+mn-cs"/>
              </a:rPr>
              <a:t> the </a:t>
            </a:r>
            <a:r>
              <a:rPr lang="en-US" sz="1200" b="0" i="0" u="none" strike="noStrike" kern="1200" dirty="0">
                <a:solidFill>
                  <a:schemeClr val="tx1"/>
                </a:solidFill>
                <a:effectLst/>
                <a:latin typeface="+mn-lt"/>
                <a:ea typeface="+mn-ea"/>
                <a:cs typeface="+mn-cs"/>
              </a:rPr>
              <a:t>voltage it does not saturate. After it hits a threshold it suddenly shoots up, hits peak and comes down (Action potential!). Depending upon the current it gives out different number of spikes. Spike shape has no info and it remains the same. The frequency has the information.</a:t>
            </a:r>
          </a:p>
          <a:p>
            <a:endParaRPr lang="en-IN" dirty="0"/>
          </a:p>
        </p:txBody>
      </p:sp>
      <p:sp>
        <p:nvSpPr>
          <p:cNvPr id="4" name="Slide Number Placeholder 3"/>
          <p:cNvSpPr>
            <a:spLocks noGrp="1"/>
          </p:cNvSpPr>
          <p:nvPr>
            <p:ph type="sldNum" sz="quarter" idx="10"/>
          </p:nvPr>
        </p:nvSpPr>
        <p:spPr/>
        <p:txBody>
          <a:bodyPr/>
          <a:lstStyle/>
          <a:p>
            <a:fld id="{D790B662-4260-4759-B9D8-F82624060F87}" type="slidenum">
              <a:rPr lang="en-US" smtClean="0"/>
              <a:t>3</a:t>
            </a:fld>
            <a:endParaRPr lang="en-US"/>
          </a:p>
        </p:txBody>
      </p:sp>
    </p:spTree>
    <p:extLst>
      <p:ext uri="{BB962C8B-B14F-4D97-AF65-F5344CB8AC3E}">
        <p14:creationId xmlns:p14="http://schemas.microsoft.com/office/powerpoint/2010/main" val="570307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https://en.wikipedia.org/wiki/Functional_specialization_(brain)</a:t>
            </a:r>
          </a:p>
          <a:p>
            <a:r>
              <a:rPr lang="en-US" dirty="0"/>
              <a:t>https://en.wikipedia.org/wiki/Phineas_Gage</a:t>
            </a:r>
          </a:p>
          <a:p>
            <a:endParaRPr lang="en-US" dirty="0"/>
          </a:p>
          <a:p>
            <a:r>
              <a:rPr lang="en-US" sz="1200" b="0" i="0" u="sng" kern="1200" dirty="0">
                <a:solidFill>
                  <a:schemeClr val="tx1"/>
                </a:solidFill>
                <a:effectLst/>
                <a:latin typeface="+mn-lt"/>
                <a:ea typeface="+mn-ea"/>
                <a:cs typeface="+mn-cs"/>
                <a:hlinkClick r:id="rId3"/>
              </a:rPr>
              <a:t>Phineas Gage</a:t>
            </a:r>
            <a:r>
              <a:rPr lang="en-US" sz="1200" b="0" i="0" kern="1200" dirty="0">
                <a:solidFill>
                  <a:schemeClr val="tx1"/>
                </a:solidFill>
                <a:effectLst/>
                <a:latin typeface="+mn-lt"/>
                <a:ea typeface="+mn-ea"/>
                <a:cs typeface="+mn-cs"/>
              </a:rPr>
              <a:t> became one of the first </a:t>
            </a:r>
            <a:r>
              <a:rPr lang="en-US" sz="1200" b="0" i="1" kern="1200" dirty="0">
                <a:solidFill>
                  <a:schemeClr val="tx1"/>
                </a:solidFill>
                <a:effectLst/>
                <a:latin typeface="+mn-lt"/>
                <a:ea typeface="+mn-ea"/>
                <a:cs typeface="+mn-cs"/>
              </a:rPr>
              <a:t>lesion case studies</a:t>
            </a:r>
            <a:r>
              <a:rPr lang="en-US" sz="1200" b="0" i="0" kern="1200" dirty="0">
                <a:solidFill>
                  <a:schemeClr val="tx1"/>
                </a:solidFill>
                <a:effectLst/>
                <a:latin typeface="+mn-lt"/>
                <a:ea typeface="+mn-ea"/>
                <a:cs typeface="+mn-cs"/>
              </a:rPr>
              <a:t> in 1848 when an explosion drove a large iron rod completely through his head, destroying his left </a:t>
            </a:r>
            <a:r>
              <a:rPr lang="en-US" sz="1200" b="0" i="0" u="none" strike="noStrike" kern="1200" dirty="0">
                <a:solidFill>
                  <a:schemeClr val="tx1"/>
                </a:solidFill>
                <a:effectLst/>
                <a:latin typeface="+mn-lt"/>
                <a:ea typeface="+mn-ea"/>
                <a:cs typeface="+mn-cs"/>
                <a:hlinkClick r:id="rId4" tooltip="Frontal lobe"/>
              </a:rPr>
              <a:t>frontal lobe</a:t>
            </a:r>
            <a:r>
              <a:rPr lang="en-US" sz="1200" b="0" i="0" kern="1200" dirty="0">
                <a:solidFill>
                  <a:schemeClr val="tx1"/>
                </a:solidFill>
                <a:effectLst/>
                <a:latin typeface="+mn-lt"/>
                <a:ea typeface="+mn-ea"/>
                <a:cs typeface="+mn-cs"/>
              </a:rPr>
              <a:t>. He recovered with no apparent sensory, motor, or gross cognitive deficits, but with </a:t>
            </a:r>
            <a:r>
              <a:rPr lang="en-US" sz="1200" b="0" i="0" kern="1200" dirty="0" err="1">
                <a:solidFill>
                  <a:schemeClr val="tx1"/>
                </a:solidFill>
                <a:effectLst/>
                <a:latin typeface="+mn-lt"/>
                <a:ea typeface="+mn-ea"/>
                <a:cs typeface="+mn-cs"/>
              </a:rPr>
              <a:t>behaviour</a:t>
            </a:r>
            <a:r>
              <a:rPr lang="en-US" sz="1200" b="0" i="0" kern="1200" dirty="0">
                <a:solidFill>
                  <a:schemeClr val="tx1"/>
                </a:solidFill>
                <a:effectLst/>
                <a:latin typeface="+mn-lt"/>
                <a:ea typeface="+mn-ea"/>
                <a:cs typeface="+mn-cs"/>
              </a:rPr>
              <a:t> so altered that friends described him as "no longer being Gage," suggesting that the damaged areas are involved in "higher functions" such as personality.</a:t>
            </a:r>
            <a:r>
              <a:rPr lang="en-US" sz="1200" b="0" i="0" u="none" strike="noStrike" kern="1200" baseline="30000" dirty="0">
                <a:solidFill>
                  <a:schemeClr val="tx1"/>
                </a:solidFill>
                <a:effectLst/>
                <a:latin typeface="+mn-lt"/>
                <a:ea typeface="+mn-ea"/>
                <a:cs typeface="+mn-cs"/>
                <a:hlinkClick r:id="rId5"/>
              </a:rPr>
              <a:t>[3]</a:t>
            </a:r>
            <a:r>
              <a:rPr lang="en-US" sz="1200" b="0" i="0" kern="1200" dirty="0">
                <a:solidFill>
                  <a:schemeClr val="tx1"/>
                </a:solidFill>
                <a:effectLst/>
                <a:latin typeface="+mn-lt"/>
                <a:ea typeface="+mn-ea"/>
                <a:cs typeface="+mn-cs"/>
              </a:rPr>
              <a:t> However, Gage's mental changes are usually grossly exaggerated in modern presentations.</a:t>
            </a:r>
          </a:p>
          <a:p>
            <a:r>
              <a:rPr lang="en-US" sz="1200" b="0" i="0" kern="1200" dirty="0">
                <a:solidFill>
                  <a:schemeClr val="tx1"/>
                </a:solidFill>
                <a:effectLst/>
                <a:latin typeface="+mn-lt"/>
                <a:ea typeface="+mn-ea"/>
                <a:cs typeface="+mn-cs"/>
              </a:rPr>
              <a:t>Subsequent cases (such as </a:t>
            </a:r>
            <a:r>
              <a:rPr lang="en-US" sz="1200" b="0" i="0" u="none" strike="noStrike" kern="1200" dirty="0">
                <a:solidFill>
                  <a:schemeClr val="tx1"/>
                </a:solidFill>
                <a:effectLst/>
                <a:latin typeface="+mn-lt"/>
                <a:ea typeface="+mn-ea"/>
                <a:cs typeface="+mn-cs"/>
                <a:hlinkClick r:id="rId6" tooltip="Broca's area"/>
              </a:rPr>
              <a:t>Broca's patient Tan</a:t>
            </a:r>
            <a:r>
              <a:rPr lang="en-US" sz="1200" b="0" i="0" kern="1200" dirty="0">
                <a:solidFill>
                  <a:schemeClr val="tx1"/>
                </a:solidFill>
                <a:effectLst/>
                <a:latin typeface="+mn-lt"/>
                <a:ea typeface="+mn-ea"/>
                <a:cs typeface="+mn-cs"/>
              </a:rPr>
              <a:t>) gave further support to the doctrine of specialization.</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 child in his intel­lec­tu­al capacity and man­i­fes­ta­tions, he has the animal passions of a strong man.”</a:t>
            </a:r>
          </a:p>
          <a:p>
            <a:endParaRPr lang="en-US" dirty="0"/>
          </a:p>
          <a:p>
            <a:r>
              <a:rPr lang="en-US" dirty="0" err="1"/>
              <a:t>Broca’s</a:t>
            </a:r>
            <a:r>
              <a:rPr lang="en-US" dirty="0"/>
              <a:t> Patient Tan</a:t>
            </a:r>
          </a:p>
          <a:p>
            <a:endParaRPr lang="en-US" dirty="0"/>
          </a:p>
          <a:p>
            <a:r>
              <a:rPr lang="en-US" dirty="0"/>
              <a:t>Using Brain Lesions to Infer Function</a:t>
            </a:r>
          </a:p>
          <a:p>
            <a:r>
              <a:rPr lang="en-US" dirty="0">
                <a:hlinkClick r:id="rId7"/>
              </a:rPr>
              <a:t>https://www.nature.com/articles/nrn1521</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hlinkClick r:id="rId8"/>
              </a:rPr>
              <a:t>https://blogs.scientificamerican.com/literally-psyched/the-man-who-couldnt-speakand-how-he-revolutionized-psychology/</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D790B662-4260-4759-B9D8-F82624060F87}" type="slidenum">
              <a:rPr lang="en-US" smtClean="0"/>
              <a:t>4</a:t>
            </a:fld>
            <a:endParaRPr lang="en-US"/>
          </a:p>
        </p:txBody>
      </p:sp>
    </p:spTree>
    <p:extLst>
      <p:ext uri="{BB962C8B-B14F-4D97-AF65-F5344CB8AC3E}">
        <p14:creationId xmlns:p14="http://schemas.microsoft.com/office/powerpoint/2010/main" val="28122757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This experimental revealed selective</a:t>
            </a:r>
            <a:r>
              <a:rPr lang="en-IN" baseline="0" dirty="0"/>
              <a:t> training in the neurons. A cat is shown images of sticks with different inclinations. The spiking activity in one of its neuron is recorded and plotted. Particular neuron responds for particular orientation. The spike rate can be seen to decrease when the inclination moves out of the field of response. With many neurons tuned to particular inclination we get image perception.</a:t>
            </a:r>
          </a:p>
          <a:p>
            <a:endParaRPr lang="en-IN" baseline="0" dirty="0"/>
          </a:p>
          <a:p>
            <a:r>
              <a:rPr lang="en-IN" baseline="0" dirty="0"/>
              <a:t>For more details about Hubel Wiesel experiment, please read the following</a:t>
            </a:r>
          </a:p>
          <a:p>
            <a:r>
              <a:rPr lang="en-US" dirty="0">
                <a:hlinkClick r:id="rId3"/>
              </a:rPr>
              <a:t>https://en.wikipedia.org/wiki/David_H._Hubel</a:t>
            </a:r>
            <a:endParaRPr lang="en-US" dirty="0"/>
          </a:p>
          <a:p>
            <a:endParaRPr lang="en-US" dirty="0"/>
          </a:p>
          <a:p>
            <a:r>
              <a:rPr lang="en-IN" sz="1200" b="0" i="0" kern="1200" dirty="0">
                <a:solidFill>
                  <a:schemeClr val="tx1"/>
                </a:solidFill>
                <a:effectLst/>
                <a:latin typeface="+mn-lt"/>
                <a:ea typeface="+mn-ea"/>
                <a:cs typeface="+mn-cs"/>
              </a:rPr>
              <a:t>. They found that some </a:t>
            </a:r>
            <a:r>
              <a:rPr lang="en-IN" sz="1200" b="0" i="0" u="none" strike="noStrike" kern="1200" dirty="0">
                <a:solidFill>
                  <a:schemeClr val="tx1"/>
                </a:solidFill>
                <a:effectLst/>
                <a:latin typeface="+mn-lt"/>
                <a:ea typeface="+mn-ea"/>
                <a:cs typeface="+mn-cs"/>
                <a:hlinkClick r:id="rId4" tooltip="Neuron"/>
              </a:rPr>
              <a:t>neurons</a:t>
            </a:r>
            <a:r>
              <a:rPr lang="en-IN" sz="1200" b="0" i="0" kern="1200" dirty="0">
                <a:solidFill>
                  <a:schemeClr val="tx1"/>
                </a:solidFill>
                <a:effectLst/>
                <a:latin typeface="+mn-lt"/>
                <a:ea typeface="+mn-ea"/>
                <a:cs typeface="+mn-cs"/>
              </a:rPr>
              <a:t> fired rapidly when presented with lines at one angle, while others responded best to another angle. Some of these neurons responded to light patterns and dark patterns differently. Hubel and Wiesel called these neurons </a:t>
            </a:r>
            <a:r>
              <a:rPr lang="en-IN" sz="1200" b="0" i="0" u="none" strike="noStrike" kern="1200" dirty="0">
                <a:solidFill>
                  <a:schemeClr val="tx1"/>
                </a:solidFill>
                <a:effectLst/>
                <a:latin typeface="+mn-lt"/>
                <a:ea typeface="+mn-ea"/>
                <a:cs typeface="+mn-cs"/>
                <a:hlinkClick r:id="rId5" tooltip="Simple cell"/>
              </a:rPr>
              <a:t>simple cells</a:t>
            </a:r>
            <a:r>
              <a:rPr lang="en-IN" sz="1200" b="0" i="0" kern="1200" dirty="0">
                <a:solidFill>
                  <a:schemeClr val="tx1"/>
                </a:solidFill>
                <a:effectLst/>
                <a:latin typeface="+mn-lt"/>
                <a:ea typeface="+mn-ea"/>
                <a:cs typeface="+mn-cs"/>
              </a:rPr>
              <a:t>."</a:t>
            </a:r>
            <a:r>
              <a:rPr lang="en-IN" sz="1200" b="0" i="0" u="none" strike="noStrike" kern="1200" baseline="30000" dirty="0">
                <a:solidFill>
                  <a:schemeClr val="tx1"/>
                </a:solidFill>
                <a:effectLst/>
                <a:latin typeface="+mn-lt"/>
                <a:ea typeface="+mn-ea"/>
                <a:cs typeface="+mn-cs"/>
                <a:hlinkClick r:id="rId6"/>
              </a:rPr>
              <a:t>[14]</a:t>
            </a:r>
            <a:r>
              <a:rPr lang="en-IN" sz="1200" b="0" i="0" kern="1200" dirty="0">
                <a:solidFill>
                  <a:schemeClr val="tx1"/>
                </a:solidFill>
                <a:effectLst/>
                <a:latin typeface="+mn-lt"/>
                <a:ea typeface="+mn-ea"/>
                <a:cs typeface="+mn-cs"/>
              </a:rPr>
              <a:t> Still other neurons, which they termed </a:t>
            </a:r>
            <a:r>
              <a:rPr lang="en-IN" sz="1200" b="0" i="0" u="none" strike="noStrike" kern="1200" dirty="0">
                <a:solidFill>
                  <a:schemeClr val="tx1"/>
                </a:solidFill>
                <a:effectLst/>
                <a:latin typeface="+mn-lt"/>
                <a:ea typeface="+mn-ea"/>
                <a:cs typeface="+mn-cs"/>
                <a:hlinkClick r:id="rId7" tooltip="Complex cell"/>
              </a:rPr>
              <a:t>complex cells</a:t>
            </a:r>
            <a:r>
              <a:rPr lang="en-IN" sz="1200" b="0" i="0" kern="1200" dirty="0">
                <a:solidFill>
                  <a:schemeClr val="tx1"/>
                </a:solidFill>
                <a:effectLst/>
                <a:latin typeface="+mn-lt"/>
                <a:ea typeface="+mn-ea"/>
                <a:cs typeface="+mn-cs"/>
              </a:rPr>
              <a:t>, detected edges regardless of where they were placed in the </a:t>
            </a:r>
            <a:r>
              <a:rPr lang="en-IN" sz="1200" b="0" i="0" u="none" strike="noStrike" kern="1200" dirty="0">
                <a:solidFill>
                  <a:schemeClr val="tx1"/>
                </a:solidFill>
                <a:effectLst/>
                <a:latin typeface="+mn-lt"/>
                <a:ea typeface="+mn-ea"/>
                <a:cs typeface="+mn-cs"/>
                <a:hlinkClick r:id="rId8" tooltip="Receptive field"/>
              </a:rPr>
              <a:t>receptive field</a:t>
            </a:r>
            <a:r>
              <a:rPr lang="en-IN" sz="1200" b="0" i="0" kern="1200" dirty="0">
                <a:solidFill>
                  <a:schemeClr val="tx1"/>
                </a:solidFill>
                <a:effectLst/>
                <a:latin typeface="+mn-lt"/>
                <a:ea typeface="+mn-ea"/>
                <a:cs typeface="+mn-cs"/>
              </a:rPr>
              <a:t> of the neuron and could preferentially detect motion in certain directions.</a:t>
            </a:r>
            <a:r>
              <a:rPr lang="en-IN" sz="1200" b="0" i="0" u="none" strike="noStrike" kern="1200" baseline="30000" dirty="0">
                <a:solidFill>
                  <a:schemeClr val="tx1"/>
                </a:solidFill>
                <a:effectLst/>
                <a:latin typeface="+mn-lt"/>
                <a:ea typeface="+mn-ea"/>
                <a:cs typeface="+mn-cs"/>
                <a:hlinkClick r:id="rId9"/>
              </a:rPr>
              <a:t>[15]</a:t>
            </a:r>
            <a:r>
              <a:rPr lang="en-IN" sz="1200" b="0" i="0" kern="1200" dirty="0">
                <a:solidFill>
                  <a:schemeClr val="tx1"/>
                </a:solidFill>
                <a:effectLst/>
                <a:latin typeface="+mn-lt"/>
                <a:ea typeface="+mn-ea"/>
                <a:cs typeface="+mn-cs"/>
              </a:rPr>
              <a:t> These studies showed how the visual system constructs complex representations of visual information from simple stimulus features</a:t>
            </a:r>
            <a:endParaRPr lang="en-IN" dirty="0"/>
          </a:p>
        </p:txBody>
      </p:sp>
      <p:sp>
        <p:nvSpPr>
          <p:cNvPr id="4" name="Slide Number Placeholder 3"/>
          <p:cNvSpPr>
            <a:spLocks noGrp="1"/>
          </p:cNvSpPr>
          <p:nvPr>
            <p:ph type="sldNum" sz="quarter" idx="10"/>
          </p:nvPr>
        </p:nvSpPr>
        <p:spPr/>
        <p:txBody>
          <a:bodyPr/>
          <a:lstStyle/>
          <a:p>
            <a:fld id="{D790B662-4260-4759-B9D8-F82624060F87}" type="slidenum">
              <a:rPr lang="en-US" smtClean="0"/>
              <a:t>5</a:t>
            </a:fld>
            <a:endParaRPr lang="en-US"/>
          </a:p>
        </p:txBody>
      </p:sp>
    </p:spTree>
    <p:extLst>
      <p:ext uri="{BB962C8B-B14F-4D97-AF65-F5344CB8AC3E}">
        <p14:creationId xmlns:p14="http://schemas.microsoft.com/office/powerpoint/2010/main" val="36680913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Abstract: It takes a fraction of a second to recognize a person or an object even when seen under strikingly different conditions. How such a robust, high-level representation is achieved by neurons in the human brain is still unclear1–6. In monkeys, neurons in the upper stages of the ventral visual pathway respond to complex images such as faces and objects and show some degree of invariance to metric properties such as the stimulus size, position and viewing angle2,4,7–12. We have previously shown that neurons in the human medial temporal lobe (MTL) fire selectively to images of faces, animals, objects or scenes13,14. </a:t>
            </a:r>
          </a:p>
          <a:p>
            <a:endParaRPr lang="en-US" dirty="0"/>
          </a:p>
          <a:p>
            <a:r>
              <a:rPr lang="en-US" dirty="0"/>
              <a:t>Here we report on a remarkable subset of MTL neurons that are selectively activated by strikingly different pictures of given individuals, landmarks or objects and in some cases even by letter strings with their names. These results suggest an invariant, sparse and explicit code, which might be important in the transformation of complex visual percepts into long-term and more abstract memories.</a:t>
            </a:r>
          </a:p>
          <a:p>
            <a:endParaRPr lang="en-US" dirty="0"/>
          </a:p>
          <a:p>
            <a:r>
              <a:rPr lang="en-US" dirty="0"/>
              <a:t>“</a:t>
            </a:r>
            <a:r>
              <a:rPr lang="en-US" sz="1200" b="0" i="0" kern="1200" dirty="0">
                <a:solidFill>
                  <a:schemeClr val="tx1"/>
                </a:solidFill>
                <a:effectLst/>
                <a:latin typeface="+mn-lt"/>
                <a:ea typeface="+mn-ea"/>
                <a:cs typeface="+mn-cs"/>
              </a:rPr>
              <a:t>For example, in one case, a unit responded only to three completely different images of the ex-president Bill Clinton. Another unit (from a different patient) responded only to images of The Beatles, another one to cartoons from </a:t>
            </a:r>
            <a:r>
              <a:rPr lang="en-US" sz="1200" b="0" i="1" kern="1200" dirty="0">
                <a:solidFill>
                  <a:schemeClr val="tx1"/>
                </a:solidFill>
                <a:effectLst/>
                <a:latin typeface="+mn-lt"/>
                <a:ea typeface="+mn-ea"/>
                <a:cs typeface="+mn-cs"/>
              </a:rPr>
              <a:t>The Simpson's</a:t>
            </a:r>
            <a:r>
              <a:rPr lang="en-US" sz="1200" b="0" i="0" kern="1200" dirty="0">
                <a:solidFill>
                  <a:schemeClr val="tx1"/>
                </a:solidFill>
                <a:effectLst/>
                <a:latin typeface="+mn-lt"/>
                <a:ea typeface="+mn-ea"/>
                <a:cs typeface="+mn-cs"/>
              </a:rPr>
              <a:t> television series and another one to pictures of the basketball player Michael Jordan. This suggested that neurons might encode an abstract representation of an individual. </a:t>
            </a:r>
            <a:r>
              <a:rPr lang="en-US" dirty="0"/>
              <a:t>”</a:t>
            </a:r>
          </a:p>
          <a:p>
            <a:endParaRPr lang="en-US" dirty="0"/>
          </a:p>
          <a:p>
            <a:endParaRPr lang="en-US" dirty="0"/>
          </a:p>
          <a:p>
            <a:r>
              <a:rPr lang="en-US" dirty="0"/>
              <a:t>Figure 1a shows the responses of a single unit in the left posterior hippocampus to a selection of 30 out of the 87 pictures presented to the patient. None of the other pictures elicited a statistically significant response. This unit fired to all pictures of the actress Jennifer Aniston alone, but not (or only very weakly) to other famous and non-famous faces, landmarks, animals or objects. Interestingly, the unit did not respond to pictures of Jennifer Aniston together with the actor Brad Pitt (but see Supplementary Fig. 2). Pictures of Jennifer Aniston elicited an average of 4.85 spikes (</a:t>
            </a:r>
            <a:r>
              <a:rPr lang="en-US" dirty="0" err="1"/>
              <a:t>s.d.</a:t>
            </a:r>
            <a:r>
              <a:rPr lang="en-US" dirty="0"/>
              <a:t> ¼ 3.59) between 300 and 600 </a:t>
            </a:r>
            <a:r>
              <a:rPr lang="en-US" dirty="0" err="1"/>
              <a:t>ms</a:t>
            </a:r>
            <a:r>
              <a:rPr lang="en-US" dirty="0"/>
              <a:t> after stimulus onset. Notably, this unit was nearly silent during baseline (average of 0.02 spikes in a 700-ms pre-stimulus time window) and during the presentation of most other pictures (Fig. 1b). Figure 1b plots the median number of spikes (across trials) in the 300–1,000-ms post-stimulus interval for all 87 pictures shown to the patient. The histogram shows a marked differential response to pictures of Jennifer Aniston (red bars).</a:t>
            </a:r>
          </a:p>
          <a:p>
            <a:endParaRPr lang="en-US" dirty="0"/>
          </a:p>
          <a:p>
            <a:endParaRPr lang="en-US" dirty="0"/>
          </a:p>
        </p:txBody>
      </p:sp>
      <p:sp>
        <p:nvSpPr>
          <p:cNvPr id="4" name="Slide Number Placeholder 3"/>
          <p:cNvSpPr>
            <a:spLocks noGrp="1"/>
          </p:cNvSpPr>
          <p:nvPr>
            <p:ph type="sldNum" sz="quarter" idx="10"/>
          </p:nvPr>
        </p:nvSpPr>
        <p:spPr/>
        <p:txBody>
          <a:bodyPr/>
          <a:lstStyle/>
          <a:p>
            <a:fld id="{D790B662-4260-4759-B9D8-F82624060F87}" type="slidenum">
              <a:rPr lang="en-US" smtClean="0"/>
              <a:t>6</a:t>
            </a:fld>
            <a:endParaRPr lang="en-US"/>
          </a:p>
        </p:txBody>
      </p:sp>
    </p:spTree>
    <p:extLst>
      <p:ext uri="{BB962C8B-B14F-4D97-AF65-F5344CB8AC3E}">
        <p14:creationId xmlns:p14="http://schemas.microsoft.com/office/powerpoint/2010/main" val="5135712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This shows structure of the brain with layers present in it. Each layer has different composition</a:t>
            </a:r>
            <a:r>
              <a:rPr lang="en-IN" baseline="0" dirty="0"/>
              <a:t> of neurons. This dense intertwined arrangement makes probing of individual neuron difficult and therefore extracting information about single neuron is a non trivial task.</a:t>
            </a:r>
          </a:p>
          <a:p>
            <a:r>
              <a:rPr lang="en-IN" baseline="0" dirty="0"/>
              <a:t>Feedforward: no cycle  between neurons </a:t>
            </a:r>
          </a:p>
          <a:p>
            <a:endParaRPr lang="en-IN" baseline="0" dirty="0"/>
          </a:p>
          <a:p>
            <a:r>
              <a:rPr lang="en-IN" sz="1200" b="0" i="0" kern="1200" dirty="0">
                <a:solidFill>
                  <a:schemeClr val="tx1"/>
                </a:solidFill>
                <a:effectLst/>
                <a:latin typeface="+mn-lt"/>
                <a:ea typeface="+mn-ea"/>
                <a:cs typeface="+mn-cs"/>
              </a:rPr>
              <a:t>The </a:t>
            </a:r>
            <a:r>
              <a:rPr lang="en-IN" sz="1200" b="0" i="0" u="none" strike="noStrike" kern="1200" dirty="0">
                <a:solidFill>
                  <a:schemeClr val="tx1"/>
                </a:solidFill>
                <a:effectLst/>
                <a:latin typeface="+mn-lt"/>
                <a:ea typeface="+mn-ea"/>
                <a:cs typeface="+mn-cs"/>
                <a:hlinkClick r:id="rId3"/>
              </a:rPr>
              <a:t>cerebral cortex</a:t>
            </a:r>
            <a:r>
              <a:rPr lang="en-IN" sz="1200" b="0" i="0" kern="1200" dirty="0">
                <a:solidFill>
                  <a:schemeClr val="tx1"/>
                </a:solidFill>
                <a:effectLst/>
                <a:latin typeface="+mn-lt"/>
                <a:ea typeface="+mn-ea"/>
                <a:cs typeface="+mn-cs"/>
              </a:rPr>
              <a:t> is the thin layer of the brain that covers the outer portion (1.5mm to 5mm) of the cerebrum</a:t>
            </a:r>
            <a:endParaRPr lang="en-IN" dirty="0"/>
          </a:p>
        </p:txBody>
      </p:sp>
      <p:sp>
        <p:nvSpPr>
          <p:cNvPr id="4" name="Slide Number Placeholder 3"/>
          <p:cNvSpPr>
            <a:spLocks noGrp="1"/>
          </p:cNvSpPr>
          <p:nvPr>
            <p:ph type="sldNum" sz="quarter" idx="10"/>
          </p:nvPr>
        </p:nvSpPr>
        <p:spPr/>
        <p:txBody>
          <a:bodyPr/>
          <a:lstStyle/>
          <a:p>
            <a:fld id="{D790B662-4260-4759-B9D8-F82624060F87}" type="slidenum">
              <a:rPr lang="en-US" smtClean="0"/>
              <a:t>7</a:t>
            </a:fld>
            <a:endParaRPr lang="en-US"/>
          </a:p>
        </p:txBody>
      </p:sp>
    </p:spTree>
    <p:extLst>
      <p:ext uri="{BB962C8B-B14F-4D97-AF65-F5344CB8AC3E}">
        <p14:creationId xmlns:p14="http://schemas.microsoft.com/office/powerpoint/2010/main" val="41961377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This shows the composition of each of</a:t>
            </a:r>
            <a:r>
              <a:rPr lang="en-IN" baseline="0" dirty="0"/>
              <a:t> the layers in the brain. Golgi hypothesized a continuous network structure.</a:t>
            </a:r>
            <a:endParaRPr lang="en-IN" dirty="0"/>
          </a:p>
        </p:txBody>
      </p:sp>
      <p:sp>
        <p:nvSpPr>
          <p:cNvPr id="4" name="Slide Number Placeholder 3"/>
          <p:cNvSpPr>
            <a:spLocks noGrp="1"/>
          </p:cNvSpPr>
          <p:nvPr>
            <p:ph type="sldNum" sz="quarter" idx="10"/>
          </p:nvPr>
        </p:nvSpPr>
        <p:spPr/>
        <p:txBody>
          <a:bodyPr/>
          <a:lstStyle/>
          <a:p>
            <a:fld id="{D790B662-4260-4759-B9D8-F82624060F87}" type="slidenum">
              <a:rPr lang="en-US" smtClean="0"/>
              <a:t>8</a:t>
            </a:fld>
            <a:endParaRPr lang="en-US"/>
          </a:p>
        </p:txBody>
      </p:sp>
    </p:spTree>
    <p:extLst>
      <p:ext uri="{BB962C8B-B14F-4D97-AF65-F5344CB8AC3E}">
        <p14:creationId xmlns:p14="http://schemas.microsoft.com/office/powerpoint/2010/main" val="18978968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err="1"/>
              <a:t>Cajal</a:t>
            </a:r>
            <a:r>
              <a:rPr lang="en-IN" dirty="0"/>
              <a:t> also stated the same fact calling the connections as synapses</a:t>
            </a:r>
          </a:p>
        </p:txBody>
      </p:sp>
      <p:sp>
        <p:nvSpPr>
          <p:cNvPr id="4" name="Slide Number Placeholder 3"/>
          <p:cNvSpPr>
            <a:spLocks noGrp="1"/>
          </p:cNvSpPr>
          <p:nvPr>
            <p:ph type="sldNum" sz="quarter" idx="10"/>
          </p:nvPr>
        </p:nvSpPr>
        <p:spPr/>
        <p:txBody>
          <a:bodyPr/>
          <a:lstStyle/>
          <a:p>
            <a:fld id="{D790B662-4260-4759-B9D8-F82624060F87}" type="slidenum">
              <a:rPr lang="en-US" smtClean="0"/>
              <a:t>9</a:t>
            </a:fld>
            <a:endParaRPr lang="en-US"/>
          </a:p>
        </p:txBody>
      </p:sp>
    </p:spTree>
    <p:extLst>
      <p:ext uri="{BB962C8B-B14F-4D97-AF65-F5344CB8AC3E}">
        <p14:creationId xmlns:p14="http://schemas.microsoft.com/office/powerpoint/2010/main" val="27455974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Different type of</a:t>
            </a:r>
            <a:r>
              <a:rPr lang="en-IN" baseline="0" dirty="0"/>
              <a:t> neuronal cells with differing number of dendrites, lengths and shapes are </a:t>
            </a:r>
            <a:r>
              <a:rPr lang="en-IN" baseline="0" dirty="0" err="1"/>
              <a:t>dound</a:t>
            </a:r>
            <a:r>
              <a:rPr lang="en-IN" baseline="0" dirty="0"/>
              <a:t> in the body. These are specialized for certain tasks. Understanding tasks and functions each of them are responsible for to reverse engineer the brain structure is the next big question in neuroscience.</a:t>
            </a:r>
            <a:endParaRPr lang="en-IN" dirty="0"/>
          </a:p>
        </p:txBody>
      </p:sp>
      <p:sp>
        <p:nvSpPr>
          <p:cNvPr id="4" name="Slide Number Placeholder 3"/>
          <p:cNvSpPr>
            <a:spLocks noGrp="1"/>
          </p:cNvSpPr>
          <p:nvPr>
            <p:ph type="sldNum" sz="quarter" idx="10"/>
          </p:nvPr>
        </p:nvSpPr>
        <p:spPr/>
        <p:txBody>
          <a:bodyPr/>
          <a:lstStyle/>
          <a:p>
            <a:fld id="{D790B662-4260-4759-B9D8-F82624060F87}" type="slidenum">
              <a:rPr lang="en-US" smtClean="0"/>
              <a:t>10</a:t>
            </a:fld>
            <a:endParaRPr lang="en-US"/>
          </a:p>
        </p:txBody>
      </p:sp>
    </p:spTree>
    <p:extLst>
      <p:ext uri="{BB962C8B-B14F-4D97-AF65-F5344CB8AC3E}">
        <p14:creationId xmlns:p14="http://schemas.microsoft.com/office/powerpoint/2010/main" val="8609357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r>
              <a:rPr lang="en-US"/>
              <a:t>7/17/2017</a:t>
            </a:r>
          </a:p>
        </p:txBody>
      </p:sp>
      <p:sp>
        <p:nvSpPr>
          <p:cNvPr id="5" name="Footer Placeholder 4"/>
          <p:cNvSpPr>
            <a:spLocks noGrp="1"/>
          </p:cNvSpPr>
          <p:nvPr>
            <p:ph type="ftr" sz="quarter" idx="11"/>
          </p:nvPr>
        </p:nvSpPr>
        <p:spPr/>
        <p:txBody>
          <a:bodyPr/>
          <a:lstStyle/>
          <a:p>
            <a:r>
              <a:rPr lang="en-US"/>
              <a:t>EE746 Neuromorphic Engineering U Ganguly</a:t>
            </a:r>
          </a:p>
        </p:txBody>
      </p:sp>
      <p:sp>
        <p:nvSpPr>
          <p:cNvPr id="6" name="Slide Number Placeholder 5"/>
          <p:cNvSpPr>
            <a:spLocks noGrp="1"/>
          </p:cNvSpPr>
          <p:nvPr>
            <p:ph type="sldNum" sz="quarter" idx="12"/>
          </p:nvPr>
        </p:nvSpPr>
        <p:spPr/>
        <p:txBody>
          <a:bodyPr/>
          <a:lstStyle/>
          <a:p>
            <a:fld id="{F4968806-70D6-4C55-B3A1-4888E27BAFCB}" type="slidenum">
              <a:rPr lang="en-US" smtClean="0"/>
              <a:t>‹#›</a:t>
            </a:fld>
            <a:endParaRPr lang="en-US"/>
          </a:p>
        </p:txBody>
      </p:sp>
    </p:spTree>
    <p:extLst>
      <p:ext uri="{BB962C8B-B14F-4D97-AF65-F5344CB8AC3E}">
        <p14:creationId xmlns:p14="http://schemas.microsoft.com/office/powerpoint/2010/main" val="26603077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7/17/2017</a:t>
            </a:r>
          </a:p>
        </p:txBody>
      </p:sp>
      <p:sp>
        <p:nvSpPr>
          <p:cNvPr id="5" name="Footer Placeholder 4"/>
          <p:cNvSpPr>
            <a:spLocks noGrp="1"/>
          </p:cNvSpPr>
          <p:nvPr>
            <p:ph type="ftr" sz="quarter" idx="11"/>
          </p:nvPr>
        </p:nvSpPr>
        <p:spPr/>
        <p:txBody>
          <a:bodyPr/>
          <a:lstStyle/>
          <a:p>
            <a:r>
              <a:rPr lang="en-US"/>
              <a:t>EE746 Neuromorphic Engineering U Ganguly</a:t>
            </a:r>
          </a:p>
        </p:txBody>
      </p:sp>
      <p:sp>
        <p:nvSpPr>
          <p:cNvPr id="6" name="Slide Number Placeholder 5"/>
          <p:cNvSpPr>
            <a:spLocks noGrp="1"/>
          </p:cNvSpPr>
          <p:nvPr>
            <p:ph type="sldNum" sz="quarter" idx="12"/>
          </p:nvPr>
        </p:nvSpPr>
        <p:spPr/>
        <p:txBody>
          <a:bodyPr/>
          <a:lstStyle/>
          <a:p>
            <a:fld id="{F4968806-70D6-4C55-B3A1-4888E27BAFCB}" type="slidenum">
              <a:rPr lang="en-US" smtClean="0"/>
              <a:t>‹#›</a:t>
            </a:fld>
            <a:endParaRPr lang="en-US"/>
          </a:p>
        </p:txBody>
      </p:sp>
    </p:spTree>
    <p:extLst>
      <p:ext uri="{BB962C8B-B14F-4D97-AF65-F5344CB8AC3E}">
        <p14:creationId xmlns:p14="http://schemas.microsoft.com/office/powerpoint/2010/main" val="9576859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7/17/2017</a:t>
            </a:r>
          </a:p>
        </p:txBody>
      </p:sp>
      <p:sp>
        <p:nvSpPr>
          <p:cNvPr id="5" name="Footer Placeholder 4"/>
          <p:cNvSpPr>
            <a:spLocks noGrp="1"/>
          </p:cNvSpPr>
          <p:nvPr>
            <p:ph type="ftr" sz="quarter" idx="11"/>
          </p:nvPr>
        </p:nvSpPr>
        <p:spPr/>
        <p:txBody>
          <a:bodyPr/>
          <a:lstStyle/>
          <a:p>
            <a:r>
              <a:rPr lang="en-US"/>
              <a:t>EE746 Neuromorphic Engineering U Ganguly</a:t>
            </a:r>
          </a:p>
        </p:txBody>
      </p:sp>
      <p:sp>
        <p:nvSpPr>
          <p:cNvPr id="6" name="Slide Number Placeholder 5"/>
          <p:cNvSpPr>
            <a:spLocks noGrp="1"/>
          </p:cNvSpPr>
          <p:nvPr>
            <p:ph type="sldNum" sz="quarter" idx="12"/>
          </p:nvPr>
        </p:nvSpPr>
        <p:spPr/>
        <p:txBody>
          <a:bodyPr/>
          <a:lstStyle/>
          <a:p>
            <a:fld id="{F4968806-70D6-4C55-B3A1-4888E27BAFCB}" type="slidenum">
              <a:rPr lang="en-US" smtClean="0"/>
              <a:t>‹#›</a:t>
            </a:fld>
            <a:endParaRPr lang="en-US"/>
          </a:p>
        </p:txBody>
      </p:sp>
    </p:spTree>
    <p:extLst>
      <p:ext uri="{BB962C8B-B14F-4D97-AF65-F5344CB8AC3E}">
        <p14:creationId xmlns:p14="http://schemas.microsoft.com/office/powerpoint/2010/main" val="34541617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7/17/2017</a:t>
            </a:r>
          </a:p>
        </p:txBody>
      </p:sp>
      <p:sp>
        <p:nvSpPr>
          <p:cNvPr id="5" name="Footer Placeholder 4"/>
          <p:cNvSpPr>
            <a:spLocks noGrp="1"/>
          </p:cNvSpPr>
          <p:nvPr>
            <p:ph type="ftr" sz="quarter" idx="11"/>
          </p:nvPr>
        </p:nvSpPr>
        <p:spPr/>
        <p:txBody>
          <a:bodyPr/>
          <a:lstStyle/>
          <a:p>
            <a:r>
              <a:rPr lang="en-US"/>
              <a:t>EE746 Neuromorphic Engineering U Ganguly</a:t>
            </a:r>
          </a:p>
        </p:txBody>
      </p:sp>
      <p:sp>
        <p:nvSpPr>
          <p:cNvPr id="6" name="Slide Number Placeholder 5"/>
          <p:cNvSpPr>
            <a:spLocks noGrp="1"/>
          </p:cNvSpPr>
          <p:nvPr>
            <p:ph type="sldNum" sz="quarter" idx="12"/>
          </p:nvPr>
        </p:nvSpPr>
        <p:spPr/>
        <p:txBody>
          <a:bodyPr/>
          <a:lstStyle/>
          <a:p>
            <a:fld id="{F4968806-70D6-4C55-B3A1-4888E27BAFCB}" type="slidenum">
              <a:rPr lang="en-US" smtClean="0"/>
              <a:t>‹#›</a:t>
            </a:fld>
            <a:endParaRPr lang="en-US"/>
          </a:p>
        </p:txBody>
      </p:sp>
    </p:spTree>
    <p:extLst>
      <p:ext uri="{BB962C8B-B14F-4D97-AF65-F5344CB8AC3E}">
        <p14:creationId xmlns:p14="http://schemas.microsoft.com/office/powerpoint/2010/main" val="22439416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r>
              <a:rPr lang="en-US"/>
              <a:t>7/17/2017</a:t>
            </a:r>
          </a:p>
        </p:txBody>
      </p:sp>
      <p:sp>
        <p:nvSpPr>
          <p:cNvPr id="5" name="Footer Placeholder 4"/>
          <p:cNvSpPr>
            <a:spLocks noGrp="1"/>
          </p:cNvSpPr>
          <p:nvPr>
            <p:ph type="ftr" sz="quarter" idx="11"/>
          </p:nvPr>
        </p:nvSpPr>
        <p:spPr/>
        <p:txBody>
          <a:bodyPr/>
          <a:lstStyle/>
          <a:p>
            <a:r>
              <a:rPr lang="en-US"/>
              <a:t>EE746 Neuromorphic Engineering U Ganguly</a:t>
            </a:r>
          </a:p>
        </p:txBody>
      </p:sp>
      <p:sp>
        <p:nvSpPr>
          <p:cNvPr id="6" name="Slide Number Placeholder 5"/>
          <p:cNvSpPr>
            <a:spLocks noGrp="1"/>
          </p:cNvSpPr>
          <p:nvPr>
            <p:ph type="sldNum" sz="quarter" idx="12"/>
          </p:nvPr>
        </p:nvSpPr>
        <p:spPr/>
        <p:txBody>
          <a:bodyPr/>
          <a:lstStyle/>
          <a:p>
            <a:fld id="{F4968806-70D6-4C55-B3A1-4888E27BAFCB}" type="slidenum">
              <a:rPr lang="en-US" smtClean="0"/>
              <a:t>‹#›</a:t>
            </a:fld>
            <a:endParaRPr lang="en-US"/>
          </a:p>
        </p:txBody>
      </p:sp>
    </p:spTree>
    <p:extLst>
      <p:ext uri="{BB962C8B-B14F-4D97-AF65-F5344CB8AC3E}">
        <p14:creationId xmlns:p14="http://schemas.microsoft.com/office/powerpoint/2010/main" val="3485257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r>
              <a:rPr lang="en-US"/>
              <a:t>7/17/2017</a:t>
            </a:r>
          </a:p>
        </p:txBody>
      </p:sp>
      <p:sp>
        <p:nvSpPr>
          <p:cNvPr id="6" name="Footer Placeholder 5"/>
          <p:cNvSpPr>
            <a:spLocks noGrp="1"/>
          </p:cNvSpPr>
          <p:nvPr>
            <p:ph type="ftr" sz="quarter" idx="11"/>
          </p:nvPr>
        </p:nvSpPr>
        <p:spPr/>
        <p:txBody>
          <a:bodyPr/>
          <a:lstStyle/>
          <a:p>
            <a:r>
              <a:rPr lang="en-US"/>
              <a:t>EE746 Neuromorphic Engineering U Ganguly</a:t>
            </a:r>
          </a:p>
        </p:txBody>
      </p:sp>
      <p:sp>
        <p:nvSpPr>
          <p:cNvPr id="7" name="Slide Number Placeholder 6"/>
          <p:cNvSpPr>
            <a:spLocks noGrp="1"/>
          </p:cNvSpPr>
          <p:nvPr>
            <p:ph type="sldNum" sz="quarter" idx="12"/>
          </p:nvPr>
        </p:nvSpPr>
        <p:spPr/>
        <p:txBody>
          <a:bodyPr/>
          <a:lstStyle/>
          <a:p>
            <a:fld id="{F4968806-70D6-4C55-B3A1-4888E27BAFCB}" type="slidenum">
              <a:rPr lang="en-US" smtClean="0"/>
              <a:t>‹#›</a:t>
            </a:fld>
            <a:endParaRPr lang="en-US"/>
          </a:p>
        </p:txBody>
      </p:sp>
    </p:spTree>
    <p:extLst>
      <p:ext uri="{BB962C8B-B14F-4D97-AF65-F5344CB8AC3E}">
        <p14:creationId xmlns:p14="http://schemas.microsoft.com/office/powerpoint/2010/main" val="9401974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r>
              <a:rPr lang="en-US"/>
              <a:t>7/17/2017</a:t>
            </a:r>
          </a:p>
        </p:txBody>
      </p:sp>
      <p:sp>
        <p:nvSpPr>
          <p:cNvPr id="8" name="Footer Placeholder 7"/>
          <p:cNvSpPr>
            <a:spLocks noGrp="1"/>
          </p:cNvSpPr>
          <p:nvPr>
            <p:ph type="ftr" sz="quarter" idx="11"/>
          </p:nvPr>
        </p:nvSpPr>
        <p:spPr/>
        <p:txBody>
          <a:bodyPr/>
          <a:lstStyle/>
          <a:p>
            <a:r>
              <a:rPr lang="en-US"/>
              <a:t>EE746 Neuromorphic Engineering U Ganguly</a:t>
            </a:r>
          </a:p>
        </p:txBody>
      </p:sp>
      <p:sp>
        <p:nvSpPr>
          <p:cNvPr id="9" name="Slide Number Placeholder 8"/>
          <p:cNvSpPr>
            <a:spLocks noGrp="1"/>
          </p:cNvSpPr>
          <p:nvPr>
            <p:ph type="sldNum" sz="quarter" idx="12"/>
          </p:nvPr>
        </p:nvSpPr>
        <p:spPr/>
        <p:txBody>
          <a:bodyPr/>
          <a:lstStyle/>
          <a:p>
            <a:fld id="{F4968806-70D6-4C55-B3A1-4888E27BAFCB}" type="slidenum">
              <a:rPr lang="en-US" smtClean="0"/>
              <a:t>‹#›</a:t>
            </a:fld>
            <a:endParaRPr lang="en-US"/>
          </a:p>
        </p:txBody>
      </p:sp>
    </p:spTree>
    <p:extLst>
      <p:ext uri="{BB962C8B-B14F-4D97-AF65-F5344CB8AC3E}">
        <p14:creationId xmlns:p14="http://schemas.microsoft.com/office/powerpoint/2010/main" val="8767906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r>
              <a:rPr lang="en-US"/>
              <a:t>7/17/2017</a:t>
            </a:r>
          </a:p>
        </p:txBody>
      </p:sp>
      <p:sp>
        <p:nvSpPr>
          <p:cNvPr id="4" name="Footer Placeholder 3"/>
          <p:cNvSpPr>
            <a:spLocks noGrp="1"/>
          </p:cNvSpPr>
          <p:nvPr>
            <p:ph type="ftr" sz="quarter" idx="11"/>
          </p:nvPr>
        </p:nvSpPr>
        <p:spPr/>
        <p:txBody>
          <a:bodyPr/>
          <a:lstStyle/>
          <a:p>
            <a:r>
              <a:rPr lang="en-US"/>
              <a:t>EE746 Neuromorphic Engineering U Ganguly</a:t>
            </a:r>
          </a:p>
        </p:txBody>
      </p:sp>
      <p:sp>
        <p:nvSpPr>
          <p:cNvPr id="5" name="Slide Number Placeholder 4"/>
          <p:cNvSpPr>
            <a:spLocks noGrp="1"/>
          </p:cNvSpPr>
          <p:nvPr>
            <p:ph type="sldNum" sz="quarter" idx="12"/>
          </p:nvPr>
        </p:nvSpPr>
        <p:spPr/>
        <p:txBody>
          <a:bodyPr/>
          <a:lstStyle/>
          <a:p>
            <a:fld id="{F4968806-70D6-4C55-B3A1-4888E27BAFCB}" type="slidenum">
              <a:rPr lang="en-US" smtClean="0"/>
              <a:t>‹#›</a:t>
            </a:fld>
            <a:endParaRPr lang="en-US"/>
          </a:p>
        </p:txBody>
      </p:sp>
    </p:spTree>
    <p:extLst>
      <p:ext uri="{BB962C8B-B14F-4D97-AF65-F5344CB8AC3E}">
        <p14:creationId xmlns:p14="http://schemas.microsoft.com/office/powerpoint/2010/main" val="21203915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7/17/2017</a:t>
            </a:r>
          </a:p>
        </p:txBody>
      </p:sp>
      <p:sp>
        <p:nvSpPr>
          <p:cNvPr id="3" name="Footer Placeholder 2"/>
          <p:cNvSpPr>
            <a:spLocks noGrp="1"/>
          </p:cNvSpPr>
          <p:nvPr>
            <p:ph type="ftr" sz="quarter" idx="11"/>
          </p:nvPr>
        </p:nvSpPr>
        <p:spPr/>
        <p:txBody>
          <a:bodyPr/>
          <a:lstStyle/>
          <a:p>
            <a:r>
              <a:rPr lang="en-US"/>
              <a:t>EE746 Neuromorphic Engineering U Ganguly</a:t>
            </a:r>
          </a:p>
        </p:txBody>
      </p:sp>
      <p:sp>
        <p:nvSpPr>
          <p:cNvPr id="4" name="Slide Number Placeholder 3"/>
          <p:cNvSpPr>
            <a:spLocks noGrp="1"/>
          </p:cNvSpPr>
          <p:nvPr>
            <p:ph type="sldNum" sz="quarter" idx="12"/>
          </p:nvPr>
        </p:nvSpPr>
        <p:spPr/>
        <p:txBody>
          <a:bodyPr/>
          <a:lstStyle/>
          <a:p>
            <a:fld id="{F4968806-70D6-4C55-B3A1-4888E27BAFCB}" type="slidenum">
              <a:rPr lang="en-US" smtClean="0"/>
              <a:t>‹#›</a:t>
            </a:fld>
            <a:endParaRPr lang="en-US"/>
          </a:p>
        </p:txBody>
      </p:sp>
    </p:spTree>
    <p:extLst>
      <p:ext uri="{BB962C8B-B14F-4D97-AF65-F5344CB8AC3E}">
        <p14:creationId xmlns:p14="http://schemas.microsoft.com/office/powerpoint/2010/main" val="12330969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r>
              <a:rPr lang="en-US"/>
              <a:t>7/17/2017</a:t>
            </a:r>
          </a:p>
        </p:txBody>
      </p:sp>
      <p:sp>
        <p:nvSpPr>
          <p:cNvPr id="6" name="Footer Placeholder 5"/>
          <p:cNvSpPr>
            <a:spLocks noGrp="1"/>
          </p:cNvSpPr>
          <p:nvPr>
            <p:ph type="ftr" sz="quarter" idx="11"/>
          </p:nvPr>
        </p:nvSpPr>
        <p:spPr/>
        <p:txBody>
          <a:bodyPr/>
          <a:lstStyle/>
          <a:p>
            <a:r>
              <a:rPr lang="en-US"/>
              <a:t>EE746 Neuromorphic Engineering U Ganguly</a:t>
            </a:r>
          </a:p>
        </p:txBody>
      </p:sp>
      <p:sp>
        <p:nvSpPr>
          <p:cNvPr id="7" name="Slide Number Placeholder 6"/>
          <p:cNvSpPr>
            <a:spLocks noGrp="1"/>
          </p:cNvSpPr>
          <p:nvPr>
            <p:ph type="sldNum" sz="quarter" idx="12"/>
          </p:nvPr>
        </p:nvSpPr>
        <p:spPr/>
        <p:txBody>
          <a:bodyPr/>
          <a:lstStyle/>
          <a:p>
            <a:fld id="{F4968806-70D6-4C55-B3A1-4888E27BAFCB}" type="slidenum">
              <a:rPr lang="en-US" smtClean="0"/>
              <a:t>‹#›</a:t>
            </a:fld>
            <a:endParaRPr lang="en-US"/>
          </a:p>
        </p:txBody>
      </p:sp>
    </p:spTree>
    <p:extLst>
      <p:ext uri="{BB962C8B-B14F-4D97-AF65-F5344CB8AC3E}">
        <p14:creationId xmlns:p14="http://schemas.microsoft.com/office/powerpoint/2010/main" val="35325505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r>
              <a:rPr lang="en-US"/>
              <a:t>7/17/2017</a:t>
            </a:r>
          </a:p>
        </p:txBody>
      </p:sp>
      <p:sp>
        <p:nvSpPr>
          <p:cNvPr id="6" name="Footer Placeholder 5"/>
          <p:cNvSpPr>
            <a:spLocks noGrp="1"/>
          </p:cNvSpPr>
          <p:nvPr>
            <p:ph type="ftr" sz="quarter" idx="11"/>
          </p:nvPr>
        </p:nvSpPr>
        <p:spPr/>
        <p:txBody>
          <a:bodyPr/>
          <a:lstStyle/>
          <a:p>
            <a:r>
              <a:rPr lang="en-US"/>
              <a:t>EE746 Neuromorphic Engineering U Ganguly</a:t>
            </a:r>
          </a:p>
        </p:txBody>
      </p:sp>
      <p:sp>
        <p:nvSpPr>
          <p:cNvPr id="7" name="Slide Number Placeholder 6"/>
          <p:cNvSpPr>
            <a:spLocks noGrp="1"/>
          </p:cNvSpPr>
          <p:nvPr>
            <p:ph type="sldNum" sz="quarter" idx="12"/>
          </p:nvPr>
        </p:nvSpPr>
        <p:spPr/>
        <p:txBody>
          <a:bodyPr/>
          <a:lstStyle/>
          <a:p>
            <a:fld id="{F4968806-70D6-4C55-B3A1-4888E27BAFCB}" type="slidenum">
              <a:rPr lang="en-US" smtClean="0"/>
              <a:t>‹#›</a:t>
            </a:fld>
            <a:endParaRPr lang="en-US"/>
          </a:p>
        </p:txBody>
      </p:sp>
    </p:spTree>
    <p:extLst>
      <p:ext uri="{BB962C8B-B14F-4D97-AF65-F5344CB8AC3E}">
        <p14:creationId xmlns:p14="http://schemas.microsoft.com/office/powerpoint/2010/main" val="37891786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9839"/>
            <a:ext cx="7886700" cy="748245"/>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758084"/>
            <a:ext cx="7886700" cy="5418879"/>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0" y="6487063"/>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7/17/2017</a:t>
            </a:r>
          </a:p>
        </p:txBody>
      </p:sp>
      <p:sp>
        <p:nvSpPr>
          <p:cNvPr id="5" name="Footer Placeholder 4"/>
          <p:cNvSpPr>
            <a:spLocks noGrp="1"/>
          </p:cNvSpPr>
          <p:nvPr>
            <p:ph type="ftr" sz="quarter" idx="3"/>
          </p:nvPr>
        </p:nvSpPr>
        <p:spPr>
          <a:xfrm>
            <a:off x="3028950" y="6487062"/>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EE746 Neuromorphic Engineering U Ganguly</a:t>
            </a:r>
            <a:endParaRPr lang="en-US" dirty="0"/>
          </a:p>
        </p:txBody>
      </p:sp>
      <p:sp>
        <p:nvSpPr>
          <p:cNvPr id="6" name="Slide Number Placeholder 5"/>
          <p:cNvSpPr>
            <a:spLocks noGrp="1"/>
          </p:cNvSpPr>
          <p:nvPr>
            <p:ph type="sldNum" sz="quarter" idx="4"/>
          </p:nvPr>
        </p:nvSpPr>
        <p:spPr>
          <a:xfrm>
            <a:off x="7086600" y="6502755"/>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4968806-70D6-4C55-B3A1-4888E27BAFCB}" type="slidenum">
              <a:rPr lang="en-US" smtClean="0"/>
              <a:t>‹#›</a:t>
            </a:fld>
            <a:endParaRPr lang="en-US"/>
          </a:p>
        </p:txBody>
      </p:sp>
    </p:spTree>
    <p:extLst>
      <p:ext uri="{BB962C8B-B14F-4D97-AF65-F5344CB8AC3E}">
        <p14:creationId xmlns:p14="http://schemas.microsoft.com/office/powerpoint/2010/main" val="241508128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mailto:udayan@ee.iitb.ac.in"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280.png"/></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6.xml"/><Relationship Id="rId5" Type="http://schemas.openxmlformats.org/officeDocument/2006/relationships/image" Target="../media/image28.png"/><Relationship Id="rId4" Type="http://schemas.openxmlformats.org/officeDocument/2006/relationships/image" Target="../media/image30.png"/></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6.xml"/><Relationship Id="rId5" Type="http://schemas.openxmlformats.org/officeDocument/2006/relationships/image" Target="../media/image33.png"/><Relationship Id="rId4" Type="http://schemas.openxmlformats.org/officeDocument/2006/relationships/image" Target="../media/image32.png"/></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image" Target="../media/image35.png"/></Relationships>
</file>

<file path=ppt/slides/_rels/slide1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16.xml"/><Relationship Id="rId1" Type="http://schemas.openxmlformats.org/officeDocument/2006/relationships/slideLayout" Target="../slideLayouts/slideLayout6.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1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7.xml"/><Relationship Id="rId1" Type="http://schemas.openxmlformats.org/officeDocument/2006/relationships/slideLayout" Target="../slideLayouts/slideLayout6.xml"/><Relationship Id="rId5" Type="http://schemas.openxmlformats.org/officeDocument/2006/relationships/image" Target="../media/image47.png"/><Relationship Id="rId4" Type="http://schemas.openxmlformats.org/officeDocument/2006/relationships/image" Target="../media/image46.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6.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8.xml"/><Relationship Id="rId1" Type="http://schemas.openxmlformats.org/officeDocument/2006/relationships/slideLayout" Target="../slideLayouts/slideLayout6.xml"/><Relationship Id="rId4" Type="http://schemas.openxmlformats.org/officeDocument/2006/relationships/image" Target="../media/image51.png"/></Relationships>
</file>

<file path=ppt/slides/_rels/slide2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9.xml"/><Relationship Id="rId1" Type="http://schemas.openxmlformats.org/officeDocument/2006/relationships/slideLayout" Target="../slideLayouts/slideLayout6.xml"/><Relationship Id="rId4" Type="http://schemas.openxmlformats.org/officeDocument/2006/relationships/image" Target="../media/image52.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8.jpeg"/><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6.xml"/><Relationship Id="rId5" Type="http://schemas.openxmlformats.org/officeDocument/2006/relationships/image" Target="../media/image11.jpe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6.xml"/><Relationship Id="rId5" Type="http://schemas.openxmlformats.org/officeDocument/2006/relationships/image" Target="../media/image16.jpe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sz="4900" dirty="0"/>
              <a:t>EE746 Neuromorphic Engineering</a:t>
            </a:r>
            <a:br>
              <a:rPr lang="en-US" sz="4900" dirty="0"/>
            </a:br>
            <a:r>
              <a:rPr lang="en-US" dirty="0"/>
              <a:t>Lecture 2.1: Biological Neuron</a:t>
            </a:r>
          </a:p>
        </p:txBody>
      </p:sp>
      <p:sp>
        <p:nvSpPr>
          <p:cNvPr id="3" name="Subtitle 2"/>
          <p:cNvSpPr>
            <a:spLocks noGrp="1"/>
          </p:cNvSpPr>
          <p:nvPr>
            <p:ph type="subTitle" idx="1"/>
          </p:nvPr>
        </p:nvSpPr>
        <p:spPr/>
        <p:txBody>
          <a:bodyPr/>
          <a:lstStyle/>
          <a:p>
            <a:r>
              <a:rPr lang="en-US" dirty="0" err="1"/>
              <a:t>Udayan</a:t>
            </a:r>
            <a:r>
              <a:rPr lang="en-US" dirty="0"/>
              <a:t> </a:t>
            </a:r>
            <a:r>
              <a:rPr lang="en-US" dirty="0" err="1"/>
              <a:t>Ganguly</a:t>
            </a:r>
            <a:endParaRPr lang="en-US" dirty="0"/>
          </a:p>
          <a:p>
            <a:r>
              <a:rPr lang="en-US" dirty="0">
                <a:hlinkClick r:id="rId2"/>
              </a:rPr>
              <a:t>udayan@ee.iitb.ac.in</a:t>
            </a:r>
            <a:r>
              <a:rPr lang="en-US" dirty="0"/>
              <a:t> </a:t>
            </a:r>
          </a:p>
          <a:p>
            <a:r>
              <a:rPr lang="en-US" dirty="0"/>
              <a:t>Jan, 21, 2017</a:t>
            </a:r>
          </a:p>
        </p:txBody>
      </p:sp>
      <p:sp>
        <p:nvSpPr>
          <p:cNvPr id="4" name="TextBox 3"/>
          <p:cNvSpPr txBox="1"/>
          <p:nvPr/>
        </p:nvSpPr>
        <p:spPr>
          <a:xfrm>
            <a:off x="1959429" y="5349875"/>
            <a:ext cx="6322422" cy="923330"/>
          </a:xfrm>
          <a:prstGeom prst="rect">
            <a:avLst/>
          </a:prstGeom>
          <a:noFill/>
        </p:spPr>
        <p:txBody>
          <a:bodyPr wrap="square" rtlCol="0">
            <a:spAutoFit/>
          </a:bodyPr>
          <a:lstStyle/>
          <a:p>
            <a:r>
              <a:rPr lang="en-US" dirty="0"/>
              <a:t>Lectures follow Purves Chapter 1-2; Please read; </a:t>
            </a:r>
          </a:p>
          <a:p>
            <a:r>
              <a:rPr lang="en-US" dirty="0"/>
              <a:t>Also HW 1 is posted. </a:t>
            </a:r>
            <a:endParaRPr lang="en-US" u="sng" dirty="0"/>
          </a:p>
          <a:p>
            <a:r>
              <a:rPr lang="en-US" u="sng" dirty="0"/>
              <a:t>HW will take time; please do not work at the last moment.</a:t>
            </a:r>
          </a:p>
        </p:txBody>
      </p:sp>
    </p:spTree>
    <p:extLst>
      <p:ext uri="{BB962C8B-B14F-4D97-AF65-F5344CB8AC3E}">
        <p14:creationId xmlns:p14="http://schemas.microsoft.com/office/powerpoint/2010/main" val="34538417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Neuronal Cells</a:t>
            </a:r>
          </a:p>
        </p:txBody>
      </p:sp>
      <p:sp>
        <p:nvSpPr>
          <p:cNvPr id="3" name="Date Placeholder 2"/>
          <p:cNvSpPr>
            <a:spLocks noGrp="1"/>
          </p:cNvSpPr>
          <p:nvPr>
            <p:ph type="dt" sz="half" idx="10"/>
          </p:nvPr>
        </p:nvSpPr>
        <p:spPr/>
        <p:txBody>
          <a:bodyPr/>
          <a:lstStyle/>
          <a:p>
            <a:r>
              <a:rPr lang="en-US"/>
              <a:t>7/17/2017</a:t>
            </a:r>
          </a:p>
        </p:txBody>
      </p:sp>
      <p:sp>
        <p:nvSpPr>
          <p:cNvPr id="4" name="Footer Placeholder 3"/>
          <p:cNvSpPr>
            <a:spLocks noGrp="1"/>
          </p:cNvSpPr>
          <p:nvPr>
            <p:ph type="ftr" sz="quarter" idx="11"/>
          </p:nvPr>
        </p:nvSpPr>
        <p:spPr/>
        <p:txBody>
          <a:bodyPr/>
          <a:lstStyle/>
          <a:p>
            <a:r>
              <a:rPr lang="en-US"/>
              <a:t>EE746 Neuromorphic Engineering U Ganguly</a:t>
            </a:r>
          </a:p>
        </p:txBody>
      </p:sp>
      <p:sp>
        <p:nvSpPr>
          <p:cNvPr id="5" name="Slide Number Placeholder 4"/>
          <p:cNvSpPr>
            <a:spLocks noGrp="1"/>
          </p:cNvSpPr>
          <p:nvPr>
            <p:ph type="sldNum" sz="quarter" idx="12"/>
          </p:nvPr>
        </p:nvSpPr>
        <p:spPr/>
        <p:txBody>
          <a:bodyPr/>
          <a:lstStyle/>
          <a:p>
            <a:fld id="{F4968806-70D6-4C55-B3A1-4888E27BAFCB}" type="slidenum">
              <a:rPr lang="en-US" smtClean="0"/>
              <a:t>10</a:t>
            </a:fld>
            <a:endParaRPr lang="en-US"/>
          </a:p>
        </p:txBody>
      </p:sp>
      <p:pic>
        <p:nvPicPr>
          <p:cNvPr id="6" name="Picture 5"/>
          <p:cNvPicPr>
            <a:picLocks noChangeAspect="1"/>
          </p:cNvPicPr>
          <p:nvPr/>
        </p:nvPicPr>
        <p:blipFill>
          <a:blip r:embed="rId3"/>
          <a:stretch>
            <a:fillRect/>
          </a:stretch>
        </p:blipFill>
        <p:spPr>
          <a:xfrm>
            <a:off x="6673970" y="428889"/>
            <a:ext cx="2162175" cy="4457700"/>
          </a:xfrm>
          <a:prstGeom prst="rect">
            <a:avLst/>
          </a:prstGeom>
        </p:spPr>
      </p:pic>
      <p:pic>
        <p:nvPicPr>
          <p:cNvPr id="8" name="Picture 7"/>
          <p:cNvPicPr>
            <a:picLocks noChangeAspect="1"/>
          </p:cNvPicPr>
          <p:nvPr/>
        </p:nvPicPr>
        <p:blipFill>
          <a:blip r:embed="rId4"/>
          <a:stretch>
            <a:fillRect/>
          </a:stretch>
        </p:blipFill>
        <p:spPr>
          <a:xfrm>
            <a:off x="162680" y="813525"/>
            <a:ext cx="6076950" cy="2133600"/>
          </a:xfrm>
          <a:prstGeom prst="rect">
            <a:avLst/>
          </a:prstGeom>
        </p:spPr>
      </p:pic>
      <p:pic>
        <p:nvPicPr>
          <p:cNvPr id="9" name="Picture 8"/>
          <p:cNvPicPr>
            <a:picLocks noChangeAspect="1"/>
          </p:cNvPicPr>
          <p:nvPr/>
        </p:nvPicPr>
        <p:blipFill>
          <a:blip r:embed="rId5"/>
          <a:stretch>
            <a:fillRect/>
          </a:stretch>
        </p:blipFill>
        <p:spPr>
          <a:xfrm>
            <a:off x="180852" y="3218844"/>
            <a:ext cx="1695696" cy="2622048"/>
          </a:xfrm>
          <a:prstGeom prst="rect">
            <a:avLst/>
          </a:prstGeom>
        </p:spPr>
      </p:pic>
      <p:sp>
        <p:nvSpPr>
          <p:cNvPr id="10" name="TextBox 9"/>
          <p:cNvSpPr txBox="1"/>
          <p:nvPr/>
        </p:nvSpPr>
        <p:spPr>
          <a:xfrm>
            <a:off x="5081451" y="383961"/>
            <a:ext cx="1033599" cy="374123"/>
          </a:xfrm>
          <a:prstGeom prst="rect">
            <a:avLst/>
          </a:prstGeom>
          <a:noFill/>
        </p:spPr>
        <p:txBody>
          <a:bodyPr wrap="square" rtlCol="0">
            <a:spAutoFit/>
          </a:bodyPr>
          <a:lstStyle/>
          <a:p>
            <a:r>
              <a:rPr lang="en-US" dirty="0">
                <a:solidFill>
                  <a:srgbClr val="FF0000"/>
                </a:solidFill>
              </a:rPr>
              <a:t>No axon</a:t>
            </a:r>
          </a:p>
        </p:txBody>
      </p:sp>
      <p:sp>
        <p:nvSpPr>
          <p:cNvPr id="11" name="TextBox 10"/>
          <p:cNvSpPr txBox="1"/>
          <p:nvPr/>
        </p:nvSpPr>
        <p:spPr>
          <a:xfrm>
            <a:off x="1249679" y="2334574"/>
            <a:ext cx="1033599" cy="646331"/>
          </a:xfrm>
          <a:prstGeom prst="rect">
            <a:avLst/>
          </a:prstGeom>
          <a:noFill/>
        </p:spPr>
        <p:txBody>
          <a:bodyPr wrap="square" rtlCol="0">
            <a:spAutoFit/>
          </a:bodyPr>
          <a:lstStyle/>
          <a:p>
            <a:r>
              <a:rPr lang="en-US" dirty="0">
                <a:solidFill>
                  <a:srgbClr val="FF0000"/>
                </a:solidFill>
              </a:rPr>
              <a:t>short axon</a:t>
            </a:r>
          </a:p>
        </p:txBody>
      </p:sp>
      <p:pic>
        <p:nvPicPr>
          <p:cNvPr id="12" name="Picture 11"/>
          <p:cNvPicPr>
            <a:picLocks noChangeAspect="1"/>
          </p:cNvPicPr>
          <p:nvPr/>
        </p:nvPicPr>
        <p:blipFill>
          <a:blip r:embed="rId6"/>
          <a:stretch>
            <a:fillRect/>
          </a:stretch>
        </p:blipFill>
        <p:spPr>
          <a:xfrm>
            <a:off x="2396367" y="2879291"/>
            <a:ext cx="2574112" cy="3715537"/>
          </a:xfrm>
          <a:prstGeom prst="rect">
            <a:avLst/>
          </a:prstGeom>
        </p:spPr>
      </p:pic>
      <p:sp>
        <p:nvSpPr>
          <p:cNvPr id="13" name="Rectangle 12"/>
          <p:cNvSpPr/>
          <p:nvPr/>
        </p:nvSpPr>
        <p:spPr>
          <a:xfrm>
            <a:off x="4970479" y="4942030"/>
            <a:ext cx="3944983" cy="1200329"/>
          </a:xfrm>
          <a:prstGeom prst="rect">
            <a:avLst/>
          </a:prstGeom>
        </p:spPr>
        <p:txBody>
          <a:bodyPr wrap="square">
            <a:spAutoFit/>
          </a:bodyPr>
          <a:lstStyle/>
          <a:p>
            <a:r>
              <a:rPr lang="en-US" b="1" dirty="0">
                <a:solidFill>
                  <a:srgbClr val="00B0F0"/>
                </a:solidFill>
              </a:rPr>
              <a:t>Nerve cell are of various types; shapes and sizes and are axons are like a pile of noodles; they are difficult to track without staining.</a:t>
            </a:r>
          </a:p>
        </p:txBody>
      </p:sp>
    </p:spTree>
    <p:extLst>
      <p:ext uri="{BB962C8B-B14F-4D97-AF65-F5344CB8AC3E}">
        <p14:creationId xmlns:p14="http://schemas.microsoft.com/office/powerpoint/2010/main" val="21310191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Essential Neuronal System</a:t>
            </a:r>
          </a:p>
        </p:txBody>
      </p:sp>
      <p:sp>
        <p:nvSpPr>
          <p:cNvPr id="3" name="Date Placeholder 2"/>
          <p:cNvSpPr>
            <a:spLocks noGrp="1"/>
          </p:cNvSpPr>
          <p:nvPr>
            <p:ph type="dt" sz="half" idx="10"/>
          </p:nvPr>
        </p:nvSpPr>
        <p:spPr/>
        <p:txBody>
          <a:bodyPr/>
          <a:lstStyle/>
          <a:p>
            <a:r>
              <a:rPr lang="en-US"/>
              <a:t>7/17/2017</a:t>
            </a:r>
          </a:p>
        </p:txBody>
      </p:sp>
      <p:sp>
        <p:nvSpPr>
          <p:cNvPr id="4" name="Footer Placeholder 3"/>
          <p:cNvSpPr>
            <a:spLocks noGrp="1"/>
          </p:cNvSpPr>
          <p:nvPr>
            <p:ph type="ftr" sz="quarter" idx="11"/>
          </p:nvPr>
        </p:nvSpPr>
        <p:spPr/>
        <p:txBody>
          <a:bodyPr/>
          <a:lstStyle/>
          <a:p>
            <a:r>
              <a:rPr lang="en-US"/>
              <a:t>EE746 Neuromorphic Engineering U Ganguly</a:t>
            </a:r>
          </a:p>
        </p:txBody>
      </p:sp>
      <p:sp>
        <p:nvSpPr>
          <p:cNvPr id="5" name="Slide Number Placeholder 4"/>
          <p:cNvSpPr>
            <a:spLocks noGrp="1"/>
          </p:cNvSpPr>
          <p:nvPr>
            <p:ph type="sldNum" sz="quarter" idx="12"/>
          </p:nvPr>
        </p:nvSpPr>
        <p:spPr/>
        <p:txBody>
          <a:bodyPr/>
          <a:lstStyle/>
          <a:p>
            <a:fld id="{F4968806-70D6-4C55-B3A1-4888E27BAFCB}" type="slidenum">
              <a:rPr lang="en-US" smtClean="0"/>
              <a:t>11</a:t>
            </a:fld>
            <a:endParaRPr lang="en-US"/>
          </a:p>
        </p:txBody>
      </p:sp>
      <p:pic>
        <p:nvPicPr>
          <p:cNvPr id="6" name="Picture 5"/>
          <p:cNvPicPr>
            <a:picLocks noChangeAspect="1"/>
          </p:cNvPicPr>
          <p:nvPr/>
        </p:nvPicPr>
        <p:blipFill>
          <a:blip r:embed="rId3"/>
          <a:stretch>
            <a:fillRect/>
          </a:stretch>
        </p:blipFill>
        <p:spPr>
          <a:xfrm>
            <a:off x="424216" y="548639"/>
            <a:ext cx="6662384" cy="4306175"/>
          </a:xfrm>
          <a:prstGeom prst="rect">
            <a:avLst/>
          </a:prstGeom>
        </p:spPr>
      </p:pic>
      <p:sp>
        <p:nvSpPr>
          <p:cNvPr id="7" name="Rectangle 6"/>
          <p:cNvSpPr/>
          <p:nvPr/>
        </p:nvSpPr>
        <p:spPr>
          <a:xfrm>
            <a:off x="628650" y="4854814"/>
            <a:ext cx="6574972" cy="1015663"/>
          </a:xfrm>
          <a:prstGeom prst="rect">
            <a:avLst/>
          </a:prstGeom>
        </p:spPr>
        <p:txBody>
          <a:bodyPr wrap="square">
            <a:spAutoFit/>
          </a:bodyPr>
          <a:lstStyle/>
          <a:p>
            <a:pPr marL="285750" indent="-285750">
              <a:buFont typeface="Arial" panose="020B0604020202020204" pitchFamily="34" charset="0"/>
              <a:buChar char="•"/>
            </a:pPr>
            <a:r>
              <a:rPr lang="en-US" sz="2000" dirty="0"/>
              <a:t>Soma - cell body (4µm to 100µm in diameter) </a:t>
            </a:r>
          </a:p>
          <a:p>
            <a:pPr marL="285750" indent="-285750">
              <a:buFont typeface="Arial" panose="020B0604020202020204" pitchFamily="34" charset="0"/>
              <a:buChar char="•"/>
            </a:pPr>
            <a:r>
              <a:rPr lang="en-US" sz="2000" dirty="0"/>
              <a:t>Axon - Output terminal (1µm-1mm in diameter) </a:t>
            </a:r>
          </a:p>
          <a:p>
            <a:pPr marL="285750" indent="-285750">
              <a:buFont typeface="Arial" panose="020B0604020202020204" pitchFamily="34" charset="0"/>
              <a:buChar char="•"/>
            </a:pPr>
            <a:r>
              <a:rPr lang="en-US" sz="2000" dirty="0"/>
              <a:t>Dendrite - Input terminal</a:t>
            </a:r>
          </a:p>
        </p:txBody>
      </p:sp>
      <p:sp>
        <p:nvSpPr>
          <p:cNvPr id="8" name="TextBox 7"/>
          <p:cNvSpPr txBox="1"/>
          <p:nvPr/>
        </p:nvSpPr>
        <p:spPr>
          <a:xfrm>
            <a:off x="143692" y="5832673"/>
            <a:ext cx="8856617" cy="707886"/>
          </a:xfrm>
          <a:prstGeom prst="rect">
            <a:avLst/>
          </a:prstGeom>
          <a:noFill/>
        </p:spPr>
        <p:txBody>
          <a:bodyPr wrap="square" rtlCol="0">
            <a:spAutoFit/>
          </a:bodyPr>
          <a:lstStyle/>
          <a:p>
            <a:r>
              <a:rPr lang="en-US" sz="2000" b="1" dirty="0">
                <a:solidFill>
                  <a:srgbClr val="0070C0"/>
                </a:solidFill>
              </a:rPr>
              <a:t>Knowing the structure – can we understand its function? </a:t>
            </a:r>
            <a:r>
              <a:rPr lang="en-US" sz="2000" b="1" dirty="0">
                <a:solidFill>
                  <a:schemeClr val="accent1">
                    <a:lumMod val="40000"/>
                    <a:lumOff val="60000"/>
                  </a:schemeClr>
                </a:solidFill>
              </a:rPr>
              <a:t>And then understand behavior</a:t>
            </a:r>
          </a:p>
        </p:txBody>
      </p:sp>
    </p:spTree>
    <p:extLst>
      <p:ext uri="{BB962C8B-B14F-4D97-AF65-F5344CB8AC3E}">
        <p14:creationId xmlns:p14="http://schemas.microsoft.com/office/powerpoint/2010/main" val="3131151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Cell Membrane</a:t>
            </a:r>
          </a:p>
        </p:txBody>
      </p:sp>
      <p:sp>
        <p:nvSpPr>
          <p:cNvPr id="3" name="Date Placeholder 2"/>
          <p:cNvSpPr>
            <a:spLocks noGrp="1"/>
          </p:cNvSpPr>
          <p:nvPr>
            <p:ph type="dt" sz="half" idx="10"/>
          </p:nvPr>
        </p:nvSpPr>
        <p:spPr/>
        <p:txBody>
          <a:bodyPr/>
          <a:lstStyle/>
          <a:p>
            <a:r>
              <a:rPr lang="en-US"/>
              <a:t>7/17/2017</a:t>
            </a:r>
          </a:p>
        </p:txBody>
      </p:sp>
      <p:sp>
        <p:nvSpPr>
          <p:cNvPr id="4" name="Footer Placeholder 3"/>
          <p:cNvSpPr>
            <a:spLocks noGrp="1"/>
          </p:cNvSpPr>
          <p:nvPr>
            <p:ph type="ftr" sz="quarter" idx="11"/>
          </p:nvPr>
        </p:nvSpPr>
        <p:spPr/>
        <p:txBody>
          <a:bodyPr/>
          <a:lstStyle/>
          <a:p>
            <a:r>
              <a:rPr lang="en-US"/>
              <a:t>EE746 Neuromorphic Engineering U Ganguly</a:t>
            </a:r>
          </a:p>
        </p:txBody>
      </p:sp>
      <p:sp>
        <p:nvSpPr>
          <p:cNvPr id="5" name="Slide Number Placeholder 4"/>
          <p:cNvSpPr>
            <a:spLocks noGrp="1"/>
          </p:cNvSpPr>
          <p:nvPr>
            <p:ph type="sldNum" sz="quarter" idx="12"/>
          </p:nvPr>
        </p:nvSpPr>
        <p:spPr/>
        <p:txBody>
          <a:bodyPr/>
          <a:lstStyle/>
          <a:p>
            <a:fld id="{F4968806-70D6-4C55-B3A1-4888E27BAFCB}" type="slidenum">
              <a:rPr lang="en-US" smtClean="0"/>
              <a:t>12</a:t>
            </a:fld>
            <a:endParaRPr lang="en-US"/>
          </a:p>
        </p:txBody>
      </p:sp>
      <p:pic>
        <p:nvPicPr>
          <p:cNvPr id="6" name="Picture 5"/>
          <p:cNvPicPr>
            <a:picLocks noChangeAspect="1"/>
          </p:cNvPicPr>
          <p:nvPr/>
        </p:nvPicPr>
        <p:blipFill>
          <a:blip r:embed="rId3"/>
          <a:stretch>
            <a:fillRect/>
          </a:stretch>
        </p:blipFill>
        <p:spPr>
          <a:xfrm>
            <a:off x="1064624" y="718246"/>
            <a:ext cx="6786154" cy="4870613"/>
          </a:xfrm>
          <a:prstGeom prst="rect">
            <a:avLst/>
          </a:prstGeom>
        </p:spPr>
      </p:pic>
      <mc:AlternateContent xmlns:mc="http://schemas.openxmlformats.org/markup-compatibility/2006" xmlns:a14="http://schemas.microsoft.com/office/drawing/2010/main">
        <mc:Choice Requires="a14">
          <p:sp>
            <p:nvSpPr>
              <p:cNvPr id="7" name="Rectangle 6"/>
              <p:cNvSpPr/>
              <p:nvPr/>
            </p:nvSpPr>
            <p:spPr>
              <a:xfrm>
                <a:off x="300446" y="5579425"/>
                <a:ext cx="7550332" cy="923330"/>
              </a:xfrm>
              <a:prstGeom prst="rect">
                <a:avLst/>
              </a:prstGeom>
            </p:spPr>
            <p:txBody>
              <a:bodyPr wrap="square">
                <a:spAutoFit/>
              </a:bodyPr>
              <a:lstStyle/>
              <a:p>
                <a:pPr marL="285750" indent="-285750">
                  <a:buFont typeface="Arial" panose="020B0604020202020204" pitchFamily="34" charset="0"/>
                  <a:buChar char="•"/>
                </a:pPr>
                <a:r>
                  <a:rPr lang="en-US" dirty="0"/>
                  <a:t>5 Million lipid molecules per </a:t>
                </a:r>
                <a:r>
                  <a:rPr lang="en-US" dirty="0" err="1"/>
                  <a:t>sq</a:t>
                </a:r>
                <a:r>
                  <a:rPr lang="en-US" dirty="0"/>
                  <a:t> micron. ∼ </a:t>
                </a:r>
              </a:p>
              <a:p>
                <a:pPr marL="285750" indent="-285750">
                  <a:buFont typeface="Arial" panose="020B0604020202020204" pitchFamily="34" charset="0"/>
                  <a:buChar char="•"/>
                </a:pPr>
                <a14:m>
                  <m:oMath xmlns:m="http://schemas.openxmlformats.org/officeDocument/2006/math">
                    <m:sSup>
                      <m:sSupPr>
                        <m:ctrlPr>
                          <a:rPr lang="en-US" b="0" i="1" dirty="0" smtClean="0">
                            <a:latin typeface="Cambria Math" panose="02040503050406030204" pitchFamily="18" charset="0"/>
                          </a:rPr>
                        </m:ctrlPr>
                      </m:sSupPr>
                      <m:e>
                        <m:r>
                          <a:rPr lang="en-US" i="1" dirty="0" smtClean="0">
                            <a:latin typeface="Cambria Math" panose="02040503050406030204" pitchFamily="18" charset="0"/>
                          </a:rPr>
                          <m:t>10</m:t>
                        </m:r>
                      </m:e>
                      <m:sup>
                        <m:r>
                          <a:rPr lang="en-US" i="1" dirty="0" smtClean="0">
                            <a:latin typeface="Cambria Math" panose="02040503050406030204" pitchFamily="18" charset="0"/>
                          </a:rPr>
                          <m:t>9</m:t>
                        </m:r>
                      </m:sup>
                    </m:sSup>
                  </m:oMath>
                </a14:m>
                <a:r>
                  <a:rPr lang="en-US" dirty="0"/>
                  <a:t> lipid molecules in the plasma membrane of a small animal cell </a:t>
                </a:r>
              </a:p>
              <a:p>
                <a:pPr marL="285750" indent="-285750">
                  <a:buFont typeface="Arial" panose="020B0604020202020204" pitchFamily="34" charset="0"/>
                  <a:buChar char="•"/>
                </a:pPr>
                <a:r>
                  <a:rPr lang="en-US" dirty="0"/>
                  <a:t>4-8nm</a:t>
                </a:r>
                <a14:m>
                  <m:oMath xmlns:m="http://schemas.openxmlformats.org/officeDocument/2006/math">
                    <m:r>
                      <a:rPr lang="en-US" b="0" i="1" smtClean="0">
                        <a:latin typeface="Cambria Math" panose="02040503050406030204" pitchFamily="18" charset="0"/>
                      </a:rPr>
                      <m:t> </m:t>
                    </m:r>
                  </m:oMath>
                </a14:m>
                <a:r>
                  <a:rPr lang="en-US" dirty="0"/>
                  <a:t> thick</a:t>
                </a:r>
              </a:p>
            </p:txBody>
          </p:sp>
        </mc:Choice>
        <mc:Fallback xmlns="">
          <p:sp>
            <p:nvSpPr>
              <p:cNvPr id="7" name="Rectangle 6"/>
              <p:cNvSpPr>
                <a:spLocks noRot="1" noChangeAspect="1" noMove="1" noResize="1" noEditPoints="1" noAdjustHandles="1" noChangeArrowheads="1" noChangeShapeType="1" noTextEdit="1"/>
              </p:cNvSpPr>
              <p:nvPr/>
            </p:nvSpPr>
            <p:spPr>
              <a:xfrm>
                <a:off x="300446" y="5579425"/>
                <a:ext cx="7550332" cy="923330"/>
              </a:xfrm>
              <a:prstGeom prst="rect">
                <a:avLst/>
              </a:prstGeom>
              <a:blipFill>
                <a:blip r:embed="rId4"/>
                <a:stretch>
                  <a:fillRect l="-484" t="-4605" b="-9211"/>
                </a:stretch>
              </a:blipFill>
            </p:spPr>
            <p:txBody>
              <a:bodyPr/>
              <a:lstStyle/>
              <a:p>
                <a:r>
                  <a:rPr lang="en-US">
                    <a:noFill/>
                  </a:rPr>
                  <a:t> </a:t>
                </a:r>
              </a:p>
            </p:txBody>
          </p:sp>
        </mc:Fallback>
      </mc:AlternateContent>
      <p:sp>
        <p:nvSpPr>
          <p:cNvPr id="8" name="TextBox 7"/>
          <p:cNvSpPr txBox="1"/>
          <p:nvPr/>
        </p:nvSpPr>
        <p:spPr>
          <a:xfrm>
            <a:off x="4572000" y="71915"/>
            <a:ext cx="4467497" cy="646331"/>
          </a:xfrm>
          <a:prstGeom prst="rect">
            <a:avLst/>
          </a:prstGeom>
          <a:noFill/>
        </p:spPr>
        <p:txBody>
          <a:bodyPr wrap="square" rtlCol="0">
            <a:spAutoFit/>
          </a:bodyPr>
          <a:lstStyle/>
          <a:p>
            <a:r>
              <a:rPr lang="en-US" b="1" dirty="0">
                <a:solidFill>
                  <a:srgbClr val="FF0000"/>
                </a:solidFill>
              </a:rPr>
              <a:t>Membrane</a:t>
            </a:r>
            <a:r>
              <a:rPr lang="en-US" dirty="0"/>
              <a:t> is decorated with proteins that operate as </a:t>
            </a:r>
            <a:r>
              <a:rPr lang="en-US" b="1" dirty="0">
                <a:solidFill>
                  <a:srgbClr val="00B050"/>
                </a:solidFill>
              </a:rPr>
              <a:t>channels</a:t>
            </a:r>
            <a:r>
              <a:rPr lang="en-US" dirty="0"/>
              <a:t> and </a:t>
            </a:r>
            <a:r>
              <a:rPr lang="en-US" b="1" dirty="0">
                <a:solidFill>
                  <a:srgbClr val="0070C0"/>
                </a:solidFill>
              </a:rPr>
              <a:t>pumps</a:t>
            </a:r>
            <a:r>
              <a:rPr lang="en-US" dirty="0"/>
              <a:t> </a:t>
            </a:r>
          </a:p>
        </p:txBody>
      </p:sp>
    </p:spTree>
    <p:extLst>
      <p:ext uri="{BB962C8B-B14F-4D97-AF65-F5344CB8AC3E}">
        <p14:creationId xmlns:p14="http://schemas.microsoft.com/office/powerpoint/2010/main" val="5143719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Cell Membrane Resistance</a:t>
            </a:r>
          </a:p>
        </p:txBody>
      </p:sp>
      <p:sp>
        <p:nvSpPr>
          <p:cNvPr id="3" name="Date Placeholder 2"/>
          <p:cNvSpPr>
            <a:spLocks noGrp="1"/>
          </p:cNvSpPr>
          <p:nvPr>
            <p:ph type="dt" sz="half" idx="10"/>
          </p:nvPr>
        </p:nvSpPr>
        <p:spPr/>
        <p:txBody>
          <a:bodyPr/>
          <a:lstStyle/>
          <a:p>
            <a:r>
              <a:rPr lang="en-US"/>
              <a:t>7/17/2017</a:t>
            </a:r>
          </a:p>
        </p:txBody>
      </p:sp>
      <p:sp>
        <p:nvSpPr>
          <p:cNvPr id="4" name="Footer Placeholder 3"/>
          <p:cNvSpPr>
            <a:spLocks noGrp="1"/>
          </p:cNvSpPr>
          <p:nvPr>
            <p:ph type="ftr" sz="quarter" idx="11"/>
          </p:nvPr>
        </p:nvSpPr>
        <p:spPr/>
        <p:txBody>
          <a:bodyPr/>
          <a:lstStyle/>
          <a:p>
            <a:r>
              <a:rPr lang="en-US"/>
              <a:t>EE746 Neuromorphic Engineering U Ganguly</a:t>
            </a:r>
          </a:p>
        </p:txBody>
      </p:sp>
      <p:sp>
        <p:nvSpPr>
          <p:cNvPr id="5" name="Slide Number Placeholder 4"/>
          <p:cNvSpPr>
            <a:spLocks noGrp="1"/>
          </p:cNvSpPr>
          <p:nvPr>
            <p:ph type="sldNum" sz="quarter" idx="12"/>
          </p:nvPr>
        </p:nvSpPr>
        <p:spPr/>
        <p:txBody>
          <a:bodyPr/>
          <a:lstStyle/>
          <a:p>
            <a:fld id="{F4968806-70D6-4C55-B3A1-4888E27BAFCB}" type="slidenum">
              <a:rPr lang="en-US" smtClean="0"/>
              <a:t>13</a:t>
            </a:fld>
            <a:endParaRPr lang="en-US"/>
          </a:p>
        </p:txBody>
      </p:sp>
      <p:pic>
        <p:nvPicPr>
          <p:cNvPr id="6" name="Picture 5"/>
          <p:cNvPicPr>
            <a:picLocks noChangeAspect="1"/>
          </p:cNvPicPr>
          <p:nvPr/>
        </p:nvPicPr>
        <p:blipFill>
          <a:blip r:embed="rId3"/>
          <a:stretch>
            <a:fillRect/>
          </a:stretch>
        </p:blipFill>
        <p:spPr>
          <a:xfrm>
            <a:off x="103909" y="868256"/>
            <a:ext cx="8936182" cy="2900795"/>
          </a:xfrm>
          <a:prstGeom prst="rect">
            <a:avLst/>
          </a:prstGeom>
        </p:spPr>
      </p:pic>
      <mc:AlternateContent xmlns:mc="http://schemas.openxmlformats.org/markup-compatibility/2006" xmlns:a14="http://schemas.microsoft.com/office/drawing/2010/main">
        <mc:Choice Requires="a14">
          <p:sp>
            <p:nvSpPr>
              <p:cNvPr id="7" name="TextBox 6"/>
              <p:cNvSpPr txBox="1"/>
              <p:nvPr/>
            </p:nvSpPr>
            <p:spPr>
              <a:xfrm>
                <a:off x="103909" y="4084301"/>
                <a:ext cx="5748251" cy="2308324"/>
              </a:xfrm>
              <a:prstGeom prst="rect">
                <a:avLst/>
              </a:prstGeom>
              <a:noFill/>
            </p:spPr>
            <p:txBody>
              <a:bodyPr wrap="square" rtlCol="0">
                <a:spAutoFit/>
              </a:bodyPr>
              <a:lstStyle/>
              <a:p>
                <a:pPr marL="285750" indent="-285750">
                  <a:buFont typeface="Arial" panose="020B0604020202020204" pitchFamily="34" charset="0"/>
                  <a:buChar char="•"/>
                </a:pPr>
                <a:r>
                  <a:rPr lang="en-US" dirty="0"/>
                  <a:t>Conductance is proportional to the area of the cell membrane. To compare cells with diﬀerent sizes, deﬁne speciﬁc membrane resistance (Rm) to be </a:t>
                </a:r>
                <a:r>
                  <a:rPr lang="en-US" dirty="0" err="1"/>
                  <a:t>Rin</a:t>
                </a:r>
                <a:r>
                  <a:rPr lang="en-US" dirty="0"/>
                  <a:t> = Rm/4πa2 </a:t>
                </a:r>
              </a:p>
              <a:p>
                <a:pPr marL="285750" indent="-285750">
                  <a:buFont typeface="Arial" panose="020B0604020202020204" pitchFamily="34" charset="0"/>
                  <a:buChar char="•"/>
                </a:pPr>
                <a:r>
                  <a:rPr lang="en-US" dirty="0"/>
                  <a:t>Rm of a biological lipid bilayer is in the range of 20-50 MΩ cm2</a:t>
                </a:r>
              </a:p>
              <a:p>
                <a:pPr marL="285750" indent="-285750">
                  <a:buFont typeface="Arial" panose="020B0604020202020204" pitchFamily="34" charset="0"/>
                  <a:buChar char="•"/>
                </a:pPr>
                <a:r>
                  <a:rPr lang="en-US" dirty="0"/>
                  <a:t>Rm of pure (artiﬁcial) lipid bilayer is in the range of </a:t>
                </a:r>
                <a14:m>
                  <m:oMath xmlns:m="http://schemas.openxmlformats.org/officeDocument/2006/math">
                    <m:sSup>
                      <m:sSupPr>
                        <m:ctrlPr>
                          <a:rPr lang="en-US" b="0" i="1" dirty="0" smtClean="0">
                            <a:latin typeface="Cambria Math" panose="02040503050406030204" pitchFamily="18" charset="0"/>
                          </a:rPr>
                        </m:ctrlPr>
                      </m:sSupPr>
                      <m:e>
                        <m:r>
                          <a:rPr lang="en-US" i="1" dirty="0" smtClean="0">
                            <a:latin typeface="Cambria Math" panose="02040503050406030204" pitchFamily="18" charset="0"/>
                          </a:rPr>
                          <m:t>10</m:t>
                        </m:r>
                      </m:e>
                      <m:sup>
                        <m:r>
                          <a:rPr lang="en-US" b="0" i="1" dirty="0" smtClean="0">
                            <a:latin typeface="Cambria Math" panose="02040503050406030204" pitchFamily="18" charset="0"/>
                          </a:rPr>
                          <m:t>17</m:t>
                        </m:r>
                      </m:sup>
                    </m:sSup>
                  </m:oMath>
                </a14:m>
                <a:r>
                  <a:rPr lang="en-US" dirty="0"/>
                  <a:t>Ω cm2.</a:t>
                </a:r>
              </a:p>
              <a:p>
                <a:pPr marL="285750" indent="-285750">
                  <a:buFont typeface="Arial" panose="020B0604020202020204" pitchFamily="34" charset="0"/>
                  <a:buChar char="•"/>
                </a:pPr>
                <a:endParaRPr 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103909" y="4084301"/>
                <a:ext cx="5748251" cy="2308324"/>
              </a:xfrm>
              <a:prstGeom prst="rect">
                <a:avLst/>
              </a:prstGeom>
              <a:blipFill>
                <a:blip r:embed="rId4"/>
                <a:stretch>
                  <a:fillRect l="-636" t="-1583" r="-742"/>
                </a:stretch>
              </a:blipFill>
            </p:spPr>
            <p:txBody>
              <a:bodyPr/>
              <a:lstStyle/>
              <a:p>
                <a:r>
                  <a:rPr lang="en-US">
                    <a:noFill/>
                  </a:rPr>
                  <a:t> </a:t>
                </a:r>
              </a:p>
            </p:txBody>
          </p:sp>
        </mc:Fallback>
      </mc:AlternateContent>
      <p:pic>
        <p:nvPicPr>
          <p:cNvPr id="8" name="Picture 7"/>
          <p:cNvPicPr>
            <a:picLocks noChangeAspect="1"/>
          </p:cNvPicPr>
          <p:nvPr/>
        </p:nvPicPr>
        <p:blipFill>
          <a:blip r:embed="rId5"/>
          <a:stretch>
            <a:fillRect/>
          </a:stretch>
        </p:blipFill>
        <p:spPr>
          <a:xfrm>
            <a:off x="5852160" y="4095626"/>
            <a:ext cx="3291840" cy="2362646"/>
          </a:xfrm>
          <a:prstGeom prst="rect">
            <a:avLst/>
          </a:prstGeom>
        </p:spPr>
      </p:pic>
    </p:spTree>
    <p:extLst>
      <p:ext uri="{BB962C8B-B14F-4D97-AF65-F5344CB8AC3E}">
        <p14:creationId xmlns:p14="http://schemas.microsoft.com/office/powerpoint/2010/main" val="11940233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normAutofit fontScale="90000"/>
              </a:bodyPr>
              <a:lstStyle/>
              <a:p>
                <a:r>
                  <a:rPr lang="en-US" dirty="0"/>
                  <a:t>Cell Membrane Capacitance and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𝜏</m:t>
                        </m:r>
                      </m:e>
                      <m:sub>
                        <m:r>
                          <a:rPr lang="en-US" b="0" i="1" smtClean="0">
                            <a:latin typeface="Cambria Math" panose="02040503050406030204" pitchFamily="18" charset="0"/>
                          </a:rPr>
                          <m:t>𝑅𝐶</m:t>
                        </m:r>
                      </m:sub>
                    </m:sSub>
                  </m:oMath>
                </a14:m>
                <a:endParaRPr lang="en-US"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a:blip r:embed="rId3"/>
                <a:stretch>
                  <a:fillRect l="-2705" t="-16393" b="-27869"/>
                </a:stretch>
              </a:blipFill>
            </p:spPr>
            <p:txBody>
              <a:bodyPr/>
              <a:lstStyle/>
              <a:p>
                <a:r>
                  <a:rPr lang="en-US">
                    <a:noFill/>
                  </a:rPr>
                  <a:t> </a:t>
                </a:r>
              </a:p>
            </p:txBody>
          </p:sp>
        </mc:Fallback>
      </mc:AlternateContent>
      <p:sp>
        <p:nvSpPr>
          <p:cNvPr id="3" name="Date Placeholder 2"/>
          <p:cNvSpPr>
            <a:spLocks noGrp="1"/>
          </p:cNvSpPr>
          <p:nvPr>
            <p:ph type="dt" sz="half" idx="10"/>
          </p:nvPr>
        </p:nvSpPr>
        <p:spPr/>
        <p:txBody>
          <a:bodyPr/>
          <a:lstStyle/>
          <a:p>
            <a:r>
              <a:rPr lang="en-US"/>
              <a:t>7/17/2017</a:t>
            </a:r>
          </a:p>
        </p:txBody>
      </p:sp>
      <p:sp>
        <p:nvSpPr>
          <p:cNvPr id="4" name="Footer Placeholder 3"/>
          <p:cNvSpPr>
            <a:spLocks noGrp="1"/>
          </p:cNvSpPr>
          <p:nvPr>
            <p:ph type="ftr" sz="quarter" idx="11"/>
          </p:nvPr>
        </p:nvSpPr>
        <p:spPr/>
        <p:txBody>
          <a:bodyPr/>
          <a:lstStyle/>
          <a:p>
            <a:r>
              <a:rPr lang="en-US"/>
              <a:t>EE746 Neuromorphic Engineering U Ganguly</a:t>
            </a:r>
          </a:p>
        </p:txBody>
      </p:sp>
      <p:sp>
        <p:nvSpPr>
          <p:cNvPr id="5" name="Slide Number Placeholder 4"/>
          <p:cNvSpPr>
            <a:spLocks noGrp="1"/>
          </p:cNvSpPr>
          <p:nvPr>
            <p:ph type="sldNum" sz="quarter" idx="12"/>
          </p:nvPr>
        </p:nvSpPr>
        <p:spPr/>
        <p:txBody>
          <a:bodyPr/>
          <a:lstStyle/>
          <a:p>
            <a:fld id="{F4968806-70D6-4C55-B3A1-4888E27BAFCB}" type="slidenum">
              <a:rPr lang="en-US" smtClean="0"/>
              <a:t>14</a:t>
            </a:fld>
            <a:endParaRPr lang="en-US"/>
          </a:p>
        </p:txBody>
      </p:sp>
      <p:pic>
        <p:nvPicPr>
          <p:cNvPr id="6" name="Picture 5"/>
          <p:cNvPicPr>
            <a:picLocks noChangeAspect="1"/>
          </p:cNvPicPr>
          <p:nvPr/>
        </p:nvPicPr>
        <p:blipFill>
          <a:blip r:embed="rId4"/>
          <a:stretch>
            <a:fillRect/>
          </a:stretch>
        </p:blipFill>
        <p:spPr>
          <a:xfrm>
            <a:off x="402363" y="991280"/>
            <a:ext cx="4733925" cy="3438525"/>
          </a:xfrm>
          <a:prstGeom prst="rect">
            <a:avLst/>
          </a:prstGeom>
        </p:spPr>
      </p:pic>
      <p:sp>
        <p:nvSpPr>
          <p:cNvPr id="7" name="Rectangle 6"/>
          <p:cNvSpPr/>
          <p:nvPr/>
        </p:nvSpPr>
        <p:spPr>
          <a:xfrm>
            <a:off x="5251268" y="1235167"/>
            <a:ext cx="3592286" cy="2031325"/>
          </a:xfrm>
          <a:prstGeom prst="rect">
            <a:avLst/>
          </a:prstGeom>
        </p:spPr>
        <p:txBody>
          <a:bodyPr wrap="square">
            <a:spAutoFit/>
          </a:bodyPr>
          <a:lstStyle/>
          <a:p>
            <a:pPr marL="285750" indent="-285750">
              <a:buFont typeface="Arial" panose="020B0604020202020204" pitchFamily="34" charset="0"/>
              <a:buChar char="•"/>
            </a:pPr>
            <a:r>
              <a:rPr lang="en-US" dirty="0"/>
              <a:t>Capacitance is proportional to the area of the cell membrane. </a:t>
            </a:r>
          </a:p>
          <a:p>
            <a:pPr marL="285750" indent="-285750">
              <a:buFont typeface="Arial" panose="020B0604020202020204" pitchFamily="34" charset="0"/>
              <a:buChar char="•"/>
            </a:pPr>
            <a:r>
              <a:rPr lang="en-US" dirty="0"/>
              <a:t>To compare cells with diﬀerent sizes, deﬁne speciﬁc membrane capacitance (Cm) to be Cm = </a:t>
            </a:r>
            <a:r>
              <a:rPr lang="en-US" dirty="0" err="1"/>
              <a:t>Cin</a:t>
            </a:r>
            <a:r>
              <a:rPr lang="en-US" dirty="0"/>
              <a:t>/4πa2 </a:t>
            </a:r>
          </a:p>
          <a:p>
            <a:pPr marL="285750" indent="-285750">
              <a:buFont typeface="Arial" panose="020B0604020202020204" pitchFamily="34" charset="0"/>
              <a:buChar char="•"/>
            </a:pPr>
            <a:r>
              <a:rPr lang="en-US" dirty="0"/>
              <a:t>Cm is ∼ 1µ F/cm2</a:t>
            </a:r>
          </a:p>
        </p:txBody>
      </p:sp>
      <p:pic>
        <p:nvPicPr>
          <p:cNvPr id="8" name="Picture 7"/>
          <p:cNvPicPr>
            <a:picLocks noChangeAspect="1"/>
          </p:cNvPicPr>
          <p:nvPr/>
        </p:nvPicPr>
        <p:blipFill>
          <a:blip r:embed="rId5"/>
          <a:stretch>
            <a:fillRect/>
          </a:stretch>
        </p:blipFill>
        <p:spPr>
          <a:xfrm>
            <a:off x="624232" y="4429805"/>
            <a:ext cx="4290186" cy="2086054"/>
          </a:xfrm>
          <a:prstGeom prst="rect">
            <a:avLst/>
          </a:prstGeom>
        </p:spPr>
      </p:pic>
    </p:spTree>
    <p:extLst>
      <p:ext uri="{BB962C8B-B14F-4D97-AF65-F5344CB8AC3E}">
        <p14:creationId xmlns:p14="http://schemas.microsoft.com/office/powerpoint/2010/main" val="35325851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Cell Membrane</a:t>
            </a:r>
          </a:p>
        </p:txBody>
      </p:sp>
      <p:sp>
        <p:nvSpPr>
          <p:cNvPr id="3" name="Date Placeholder 2"/>
          <p:cNvSpPr>
            <a:spLocks noGrp="1"/>
          </p:cNvSpPr>
          <p:nvPr>
            <p:ph type="dt" sz="half" idx="10"/>
          </p:nvPr>
        </p:nvSpPr>
        <p:spPr/>
        <p:txBody>
          <a:bodyPr/>
          <a:lstStyle/>
          <a:p>
            <a:r>
              <a:rPr lang="en-US"/>
              <a:t>7/17/2017</a:t>
            </a:r>
          </a:p>
        </p:txBody>
      </p:sp>
      <p:sp>
        <p:nvSpPr>
          <p:cNvPr id="4" name="Footer Placeholder 3"/>
          <p:cNvSpPr>
            <a:spLocks noGrp="1"/>
          </p:cNvSpPr>
          <p:nvPr>
            <p:ph type="ftr" sz="quarter" idx="11"/>
          </p:nvPr>
        </p:nvSpPr>
        <p:spPr/>
        <p:txBody>
          <a:bodyPr/>
          <a:lstStyle/>
          <a:p>
            <a:r>
              <a:rPr lang="en-US"/>
              <a:t>EE746 Neuromorphic Engineering U Ganguly</a:t>
            </a:r>
          </a:p>
        </p:txBody>
      </p:sp>
      <p:sp>
        <p:nvSpPr>
          <p:cNvPr id="5" name="Slide Number Placeholder 4"/>
          <p:cNvSpPr>
            <a:spLocks noGrp="1"/>
          </p:cNvSpPr>
          <p:nvPr>
            <p:ph type="sldNum" sz="quarter" idx="12"/>
          </p:nvPr>
        </p:nvSpPr>
        <p:spPr/>
        <p:txBody>
          <a:bodyPr/>
          <a:lstStyle/>
          <a:p>
            <a:fld id="{F4968806-70D6-4C55-B3A1-4888E27BAFCB}" type="slidenum">
              <a:rPr lang="en-US" smtClean="0"/>
              <a:t>15</a:t>
            </a:fld>
            <a:endParaRPr lang="en-US"/>
          </a:p>
        </p:txBody>
      </p:sp>
      <p:sp>
        <p:nvSpPr>
          <p:cNvPr id="8" name="TextBox 7"/>
          <p:cNvSpPr txBox="1"/>
          <p:nvPr/>
        </p:nvSpPr>
        <p:spPr>
          <a:xfrm>
            <a:off x="4572000" y="71915"/>
            <a:ext cx="4467497" cy="646331"/>
          </a:xfrm>
          <a:prstGeom prst="rect">
            <a:avLst/>
          </a:prstGeom>
          <a:noFill/>
        </p:spPr>
        <p:txBody>
          <a:bodyPr wrap="square" rtlCol="0">
            <a:spAutoFit/>
          </a:bodyPr>
          <a:lstStyle/>
          <a:p>
            <a:r>
              <a:rPr lang="en-US" b="1" dirty="0">
                <a:solidFill>
                  <a:srgbClr val="FF0000"/>
                </a:solidFill>
              </a:rPr>
              <a:t>Membrane</a:t>
            </a:r>
            <a:r>
              <a:rPr lang="en-US" dirty="0"/>
              <a:t> is decorated with proteins that operate as </a:t>
            </a:r>
            <a:r>
              <a:rPr lang="en-US" b="1" dirty="0">
                <a:solidFill>
                  <a:srgbClr val="00B050"/>
                </a:solidFill>
              </a:rPr>
              <a:t>channels</a:t>
            </a:r>
            <a:r>
              <a:rPr lang="en-US" dirty="0"/>
              <a:t> and </a:t>
            </a:r>
            <a:r>
              <a:rPr lang="en-US" b="1" dirty="0">
                <a:solidFill>
                  <a:srgbClr val="0070C0"/>
                </a:solidFill>
              </a:rPr>
              <a:t>pumps</a:t>
            </a:r>
            <a:r>
              <a:rPr lang="en-US" dirty="0"/>
              <a:t> </a:t>
            </a:r>
          </a:p>
        </p:txBody>
      </p:sp>
      <p:pic>
        <p:nvPicPr>
          <p:cNvPr id="10" name="Picture 9"/>
          <p:cNvPicPr>
            <a:picLocks noChangeAspect="1"/>
          </p:cNvPicPr>
          <p:nvPr/>
        </p:nvPicPr>
        <p:blipFill>
          <a:blip r:embed="rId3"/>
          <a:stretch>
            <a:fillRect/>
          </a:stretch>
        </p:blipFill>
        <p:spPr>
          <a:xfrm>
            <a:off x="714614" y="1118278"/>
            <a:ext cx="7400686" cy="4213838"/>
          </a:xfrm>
          <a:prstGeom prst="rect">
            <a:avLst/>
          </a:prstGeom>
        </p:spPr>
      </p:pic>
      <p:grpSp>
        <p:nvGrpSpPr>
          <p:cNvPr id="20" name="Group 19"/>
          <p:cNvGrpSpPr/>
          <p:nvPr/>
        </p:nvGrpSpPr>
        <p:grpSpPr>
          <a:xfrm>
            <a:off x="235137" y="5316583"/>
            <a:ext cx="2082146" cy="1201783"/>
            <a:chOff x="235137" y="4728754"/>
            <a:chExt cx="2082146" cy="1201783"/>
          </a:xfrm>
        </p:grpSpPr>
        <p:sp>
          <p:nvSpPr>
            <p:cNvPr id="11" name="Rectangle 10"/>
            <p:cNvSpPr/>
            <p:nvPr/>
          </p:nvSpPr>
          <p:spPr>
            <a:xfrm>
              <a:off x="1058091" y="5473337"/>
              <a:ext cx="457200" cy="4441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ircular Arrow 11"/>
            <p:cNvSpPr/>
            <p:nvPr/>
          </p:nvSpPr>
          <p:spPr>
            <a:xfrm>
              <a:off x="1054826" y="5446878"/>
              <a:ext cx="407296" cy="483659"/>
            </a:xfrm>
            <a:prstGeom prst="circularArrow">
              <a:avLst>
                <a:gd name="adj1" fmla="val 12500"/>
                <a:gd name="adj2" fmla="val 1142319"/>
                <a:gd name="adj3" fmla="val 20457681"/>
                <a:gd name="adj4" fmla="val 557143"/>
                <a:gd name="adj5" fmla="val 22020"/>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L-Shape 12"/>
            <p:cNvSpPr/>
            <p:nvPr/>
          </p:nvSpPr>
          <p:spPr>
            <a:xfrm>
              <a:off x="235137" y="4835528"/>
              <a:ext cx="821322" cy="915515"/>
            </a:xfrm>
            <a:prstGeom prst="corner">
              <a:avLst>
                <a:gd name="adj1" fmla="val 16600"/>
                <a:gd name="adj2" fmla="val 6590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L-Shape 13"/>
            <p:cNvSpPr/>
            <p:nvPr/>
          </p:nvSpPr>
          <p:spPr>
            <a:xfrm flipH="1">
              <a:off x="1495961" y="5225143"/>
              <a:ext cx="821322" cy="519368"/>
            </a:xfrm>
            <a:prstGeom prst="corner">
              <a:avLst>
                <a:gd name="adj1" fmla="val 27667"/>
                <a:gd name="adj2" fmla="val 9105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5"/>
            <p:cNvCxnSpPr/>
            <p:nvPr/>
          </p:nvCxnSpPr>
          <p:spPr>
            <a:xfrm flipV="1">
              <a:off x="2317283" y="4728754"/>
              <a:ext cx="0" cy="496389"/>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flipV="1">
              <a:off x="1829603" y="4750525"/>
              <a:ext cx="0" cy="496389"/>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V="1">
              <a:off x="767157" y="4728754"/>
              <a:ext cx="0" cy="496389"/>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V="1">
              <a:off x="235137" y="4728754"/>
              <a:ext cx="0" cy="496389"/>
            </a:xfrm>
            <a:prstGeom prst="line">
              <a:avLst/>
            </a:prstGeom>
          </p:spPr>
          <p:style>
            <a:lnRef idx="1">
              <a:schemeClr val="accent1"/>
            </a:lnRef>
            <a:fillRef idx="0">
              <a:schemeClr val="accent1"/>
            </a:fillRef>
            <a:effectRef idx="0">
              <a:schemeClr val="accent1"/>
            </a:effectRef>
            <a:fontRef idx="minor">
              <a:schemeClr val="tx1"/>
            </a:fontRef>
          </p:style>
        </p:cxnSp>
      </p:grpSp>
      <p:sp>
        <p:nvSpPr>
          <p:cNvPr id="21" name="TextBox 20"/>
          <p:cNvSpPr txBox="1"/>
          <p:nvPr/>
        </p:nvSpPr>
        <p:spPr>
          <a:xfrm>
            <a:off x="2436393" y="5657461"/>
            <a:ext cx="6854761" cy="646331"/>
          </a:xfrm>
          <a:prstGeom prst="rect">
            <a:avLst/>
          </a:prstGeom>
          <a:noFill/>
        </p:spPr>
        <p:txBody>
          <a:bodyPr wrap="square" rtlCol="0">
            <a:spAutoFit/>
          </a:bodyPr>
          <a:lstStyle/>
          <a:p>
            <a:r>
              <a:rPr lang="en-US" b="1" dirty="0">
                <a:solidFill>
                  <a:srgbClr val="00B0F0"/>
                </a:solidFill>
              </a:rPr>
              <a:t>Q 1: A water flow analog is as follows: What are the opposing forces? </a:t>
            </a:r>
          </a:p>
          <a:p>
            <a:r>
              <a:rPr lang="en-US" b="1" dirty="0">
                <a:solidFill>
                  <a:srgbClr val="00B0F0"/>
                </a:solidFill>
              </a:rPr>
              <a:t>Q2: Think of an electrical analogy</a:t>
            </a:r>
          </a:p>
        </p:txBody>
      </p:sp>
      <p:grpSp>
        <p:nvGrpSpPr>
          <p:cNvPr id="9" name="Group 8"/>
          <p:cNvGrpSpPr/>
          <p:nvPr/>
        </p:nvGrpSpPr>
        <p:grpSpPr>
          <a:xfrm>
            <a:off x="920868" y="873208"/>
            <a:ext cx="4106329" cy="1778552"/>
            <a:chOff x="4179263" y="954097"/>
            <a:chExt cx="4106329" cy="1778552"/>
          </a:xfrm>
        </p:grpSpPr>
        <p:sp>
          <p:nvSpPr>
            <p:cNvPr id="22" name="Lightning Bolt 21"/>
            <p:cNvSpPr/>
            <p:nvPr/>
          </p:nvSpPr>
          <p:spPr>
            <a:xfrm flipH="1">
              <a:off x="7020498" y="954097"/>
              <a:ext cx="679268" cy="1778552"/>
            </a:xfrm>
            <a:prstGeom prst="lightningBolt">
              <a:avLst/>
            </a:prstGeom>
            <a:solidFill>
              <a:srgbClr val="00B0F0"/>
            </a:solidFill>
            <a:effectLst>
              <a:glow rad="2286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3" name="TextBox 22"/>
                <p:cNvSpPr txBox="1"/>
                <p:nvPr/>
              </p:nvSpPr>
              <p:spPr>
                <a:xfrm>
                  <a:off x="4179263" y="954097"/>
                  <a:ext cx="4106329" cy="408623"/>
                </a:xfrm>
                <a:prstGeom prst="roundRect">
                  <a:avLst/>
                </a:prstGeom>
                <a:solidFill>
                  <a:srgbClr val="00B0F0"/>
                </a:solidFill>
                <a:effectLst>
                  <a:glow rad="228600">
                    <a:schemeClr val="accent1">
                      <a:satMod val="175000"/>
                      <a:alpha val="40000"/>
                    </a:schemeClr>
                  </a:glow>
                </a:effectLst>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𝑨𝑻𝑷</m:t>
                        </m:r>
                        <m:r>
                          <a:rPr lang="en-US" b="1" i="1" smtClean="0">
                            <a:latin typeface="Cambria Math" panose="02040503050406030204" pitchFamily="18" charset="0"/>
                          </a:rPr>
                          <m:t>→</m:t>
                        </m:r>
                        <m:r>
                          <a:rPr lang="en-US" b="1" i="1" smtClean="0">
                            <a:latin typeface="Cambria Math" panose="02040503050406030204" pitchFamily="18" charset="0"/>
                          </a:rPr>
                          <m:t>𝑨𝑫𝑷</m:t>
                        </m:r>
                        <m:r>
                          <a:rPr lang="en-US" b="1" i="1" smtClean="0">
                            <a:latin typeface="Cambria Math" panose="02040503050406030204" pitchFamily="18" charset="0"/>
                          </a:rPr>
                          <m:t>+</m:t>
                        </m:r>
                        <m:r>
                          <a:rPr lang="en-US" b="1" i="1" smtClean="0">
                            <a:latin typeface="Cambria Math" panose="02040503050406030204" pitchFamily="18" charset="0"/>
                          </a:rPr>
                          <m:t>𝑷𝒖𝒎𝒑𝒊𝒏𝒈</m:t>
                        </m:r>
                        <m:r>
                          <a:rPr lang="en-US" b="1" i="1" smtClean="0">
                            <a:latin typeface="Cambria Math" panose="02040503050406030204" pitchFamily="18" charset="0"/>
                          </a:rPr>
                          <m:t> </m:t>
                        </m:r>
                        <m:r>
                          <a:rPr lang="en-US" b="1" i="1" smtClean="0">
                            <a:latin typeface="Cambria Math" panose="02040503050406030204" pitchFamily="18" charset="0"/>
                          </a:rPr>
                          <m:t>𝒆𝒏𝒆𝒓𝒈𝒚</m:t>
                        </m:r>
                        <m:r>
                          <a:rPr lang="en-US" b="1" i="1" smtClean="0">
                            <a:latin typeface="Cambria Math" panose="02040503050406030204" pitchFamily="18" charset="0"/>
                          </a:rPr>
                          <m:t>  </m:t>
                        </m:r>
                      </m:oMath>
                    </m:oMathPara>
                  </a14:m>
                  <a:endParaRPr lang="en-US" b="1" dirty="0"/>
                </a:p>
              </p:txBody>
            </p:sp>
          </mc:Choice>
          <mc:Fallback xmlns="">
            <p:sp>
              <p:nvSpPr>
                <p:cNvPr id="23" name="TextBox 22"/>
                <p:cNvSpPr txBox="1">
                  <a:spLocks noRot="1" noChangeAspect="1" noMove="1" noResize="1" noEditPoints="1" noAdjustHandles="1" noChangeArrowheads="1" noChangeShapeType="1" noTextEdit="1"/>
                </p:cNvSpPr>
                <p:nvPr/>
              </p:nvSpPr>
              <p:spPr>
                <a:xfrm>
                  <a:off x="4179263" y="954097"/>
                  <a:ext cx="4106329" cy="408623"/>
                </a:xfrm>
                <a:prstGeom prst="roundRect">
                  <a:avLst/>
                </a:prstGeom>
                <a:blipFill>
                  <a:blip r:embed="rId4"/>
                  <a:stretch>
                    <a:fillRect/>
                  </a:stretch>
                </a:blipFill>
                <a:effectLst>
                  <a:glow rad="228600">
                    <a:schemeClr val="accent1">
                      <a:satMod val="175000"/>
                      <a:alpha val="40000"/>
                    </a:schemeClr>
                  </a:glow>
                </a:effectLst>
              </p:spPr>
              <p:txBody>
                <a:bodyPr/>
                <a:lstStyle/>
                <a:p>
                  <a:r>
                    <a:rPr lang="en-US">
                      <a:noFill/>
                    </a:rPr>
                    <a:t> </a:t>
                  </a:r>
                </a:p>
              </p:txBody>
            </p:sp>
          </mc:Fallback>
        </mc:AlternateContent>
      </p:grpSp>
      <p:sp>
        <p:nvSpPr>
          <p:cNvPr id="24" name="TextBox 23"/>
          <p:cNvSpPr txBox="1"/>
          <p:nvPr/>
        </p:nvSpPr>
        <p:spPr>
          <a:xfrm>
            <a:off x="6848202" y="822725"/>
            <a:ext cx="1118507" cy="408623"/>
          </a:xfrm>
          <a:prstGeom prst="roundRect">
            <a:avLst/>
          </a:prstGeom>
          <a:solidFill>
            <a:srgbClr val="FF0000"/>
          </a:solidFill>
          <a:effectLst>
            <a:glow rad="228600">
              <a:schemeClr val="accent2">
                <a:satMod val="175000"/>
                <a:alpha val="40000"/>
              </a:schemeClr>
            </a:glow>
          </a:effectLst>
        </p:spPr>
        <p:txBody>
          <a:bodyPr wrap="square" rtlCol="0">
            <a:spAutoFit/>
          </a:bodyPr>
          <a:lstStyle/>
          <a:p>
            <a:pPr algn="ctr"/>
            <a:r>
              <a:rPr lang="en-US" b="1" i="1" dirty="0"/>
              <a:t>passive</a:t>
            </a:r>
          </a:p>
        </p:txBody>
      </p:sp>
    </p:spTree>
    <p:extLst>
      <p:ext uri="{BB962C8B-B14F-4D97-AF65-F5344CB8AC3E}">
        <p14:creationId xmlns:p14="http://schemas.microsoft.com/office/powerpoint/2010/main" val="290866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Ion pumps maintain gradient</a:t>
            </a:r>
          </a:p>
        </p:txBody>
      </p:sp>
      <p:sp>
        <p:nvSpPr>
          <p:cNvPr id="3" name="Date Placeholder 2"/>
          <p:cNvSpPr>
            <a:spLocks noGrp="1"/>
          </p:cNvSpPr>
          <p:nvPr>
            <p:ph type="dt" sz="half" idx="10"/>
          </p:nvPr>
        </p:nvSpPr>
        <p:spPr/>
        <p:txBody>
          <a:bodyPr/>
          <a:lstStyle/>
          <a:p>
            <a:r>
              <a:rPr lang="en-US"/>
              <a:t>7/17/2017</a:t>
            </a:r>
          </a:p>
        </p:txBody>
      </p:sp>
      <p:sp>
        <p:nvSpPr>
          <p:cNvPr id="4" name="Footer Placeholder 3"/>
          <p:cNvSpPr>
            <a:spLocks noGrp="1"/>
          </p:cNvSpPr>
          <p:nvPr>
            <p:ph type="ftr" sz="quarter" idx="11"/>
          </p:nvPr>
        </p:nvSpPr>
        <p:spPr/>
        <p:txBody>
          <a:bodyPr/>
          <a:lstStyle/>
          <a:p>
            <a:r>
              <a:rPr lang="en-US"/>
              <a:t>EE746 Neuromorphic Engineering U Ganguly</a:t>
            </a:r>
          </a:p>
        </p:txBody>
      </p:sp>
      <p:sp>
        <p:nvSpPr>
          <p:cNvPr id="5" name="Slide Number Placeholder 4"/>
          <p:cNvSpPr>
            <a:spLocks noGrp="1"/>
          </p:cNvSpPr>
          <p:nvPr>
            <p:ph type="sldNum" sz="quarter" idx="12"/>
          </p:nvPr>
        </p:nvSpPr>
        <p:spPr/>
        <p:txBody>
          <a:bodyPr/>
          <a:lstStyle/>
          <a:p>
            <a:fld id="{F4968806-70D6-4C55-B3A1-4888E27BAFCB}" type="slidenum">
              <a:rPr lang="en-US" smtClean="0"/>
              <a:t>16</a:t>
            </a:fld>
            <a:endParaRPr lang="en-US"/>
          </a:p>
        </p:txBody>
      </p:sp>
      <p:pic>
        <p:nvPicPr>
          <p:cNvPr id="6" name="Picture 5"/>
          <p:cNvPicPr>
            <a:picLocks noChangeAspect="1"/>
          </p:cNvPicPr>
          <p:nvPr/>
        </p:nvPicPr>
        <p:blipFill>
          <a:blip r:embed="rId3"/>
          <a:stretch>
            <a:fillRect/>
          </a:stretch>
        </p:blipFill>
        <p:spPr>
          <a:xfrm>
            <a:off x="357187" y="672239"/>
            <a:ext cx="8429625" cy="4152900"/>
          </a:xfrm>
          <a:prstGeom prst="rect">
            <a:avLst/>
          </a:prstGeom>
        </p:spPr>
      </p:pic>
      <p:sp>
        <p:nvSpPr>
          <p:cNvPr id="7" name="TextBox 6"/>
          <p:cNvSpPr txBox="1"/>
          <p:nvPr/>
        </p:nvSpPr>
        <p:spPr>
          <a:xfrm>
            <a:off x="529044" y="5063782"/>
            <a:ext cx="8085909" cy="1200329"/>
          </a:xfrm>
          <a:prstGeom prst="rect">
            <a:avLst/>
          </a:prstGeom>
          <a:noFill/>
        </p:spPr>
        <p:txBody>
          <a:bodyPr wrap="square" rtlCol="0">
            <a:spAutoFit/>
          </a:bodyPr>
          <a:lstStyle/>
          <a:p>
            <a:pPr marL="285750" indent="-285750">
              <a:buFont typeface="Arial" panose="020B0604020202020204" pitchFamily="34" charset="0"/>
              <a:buChar char="•"/>
            </a:pPr>
            <a:r>
              <a:rPr lang="en-US" dirty="0"/>
              <a:t>100 ions/sec against concentration gradient </a:t>
            </a:r>
          </a:p>
          <a:p>
            <a:pPr marL="285750" indent="-285750">
              <a:buFont typeface="Arial" panose="020B0604020202020204" pitchFamily="34" charset="0"/>
              <a:buChar char="•"/>
            </a:pPr>
            <a:r>
              <a:rPr lang="en-US" dirty="0"/>
              <a:t>Transports 3 Na+ ions out of the cell </a:t>
            </a:r>
          </a:p>
          <a:p>
            <a:pPr marL="285750" indent="-285750">
              <a:buFont typeface="Arial" panose="020B0604020202020204" pitchFamily="34" charset="0"/>
              <a:buChar char="•"/>
            </a:pPr>
            <a:r>
              <a:rPr lang="en-US" dirty="0"/>
              <a:t>Transports 2 K+ ions into the cell </a:t>
            </a:r>
          </a:p>
          <a:p>
            <a:pPr marL="285750" indent="-285750">
              <a:buFont typeface="Arial" panose="020B0604020202020204" pitchFamily="34" charset="0"/>
              <a:buChar char="•"/>
            </a:pPr>
            <a:r>
              <a:rPr lang="en-US" dirty="0"/>
              <a:t>Costs one ATP molecule</a:t>
            </a:r>
          </a:p>
        </p:txBody>
      </p:sp>
    </p:spTree>
    <p:extLst>
      <p:ext uri="{BB962C8B-B14F-4D97-AF65-F5344CB8AC3E}">
        <p14:creationId xmlns:p14="http://schemas.microsoft.com/office/powerpoint/2010/main" val="42913148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r>
              <a:rPr lang="en-US"/>
              <a:t>7/17/2017</a:t>
            </a:r>
          </a:p>
        </p:txBody>
      </p:sp>
      <p:sp>
        <p:nvSpPr>
          <p:cNvPr id="4" name="Footer Placeholder 3"/>
          <p:cNvSpPr>
            <a:spLocks noGrp="1"/>
          </p:cNvSpPr>
          <p:nvPr>
            <p:ph type="ftr" sz="quarter" idx="11"/>
          </p:nvPr>
        </p:nvSpPr>
        <p:spPr/>
        <p:txBody>
          <a:bodyPr/>
          <a:lstStyle/>
          <a:p>
            <a:r>
              <a:rPr lang="en-US"/>
              <a:t>EE746 Neuromorphic Engineering U Ganguly</a:t>
            </a:r>
          </a:p>
        </p:txBody>
      </p:sp>
      <p:sp>
        <p:nvSpPr>
          <p:cNvPr id="5" name="Slide Number Placeholder 4"/>
          <p:cNvSpPr>
            <a:spLocks noGrp="1"/>
          </p:cNvSpPr>
          <p:nvPr>
            <p:ph type="sldNum" sz="quarter" idx="12"/>
          </p:nvPr>
        </p:nvSpPr>
        <p:spPr/>
        <p:txBody>
          <a:bodyPr/>
          <a:lstStyle/>
          <a:p>
            <a:fld id="{F4968806-70D6-4C55-B3A1-4888E27BAFCB}" type="slidenum">
              <a:rPr lang="en-US" smtClean="0"/>
              <a:t>17</a:t>
            </a:fld>
            <a:endParaRPr lang="en-US"/>
          </a:p>
        </p:txBody>
      </p:sp>
      <p:pic>
        <p:nvPicPr>
          <p:cNvPr id="6" name="Picture 5"/>
          <p:cNvPicPr>
            <a:picLocks noChangeAspect="1"/>
          </p:cNvPicPr>
          <p:nvPr/>
        </p:nvPicPr>
        <p:blipFill>
          <a:blip r:embed="rId3"/>
          <a:stretch>
            <a:fillRect/>
          </a:stretch>
        </p:blipFill>
        <p:spPr>
          <a:xfrm>
            <a:off x="0" y="542652"/>
            <a:ext cx="6391275" cy="5067300"/>
          </a:xfrm>
          <a:prstGeom prst="rect">
            <a:avLst/>
          </a:prstGeom>
        </p:spPr>
      </p:pic>
      <p:pic>
        <p:nvPicPr>
          <p:cNvPr id="7" name="Picture 6"/>
          <p:cNvPicPr>
            <a:picLocks noChangeAspect="1"/>
          </p:cNvPicPr>
          <p:nvPr/>
        </p:nvPicPr>
        <p:blipFill>
          <a:blip r:embed="rId4"/>
          <a:stretch>
            <a:fillRect/>
          </a:stretch>
        </p:blipFill>
        <p:spPr>
          <a:xfrm>
            <a:off x="6115050" y="1594072"/>
            <a:ext cx="3028950" cy="2900740"/>
          </a:xfrm>
          <a:prstGeom prst="rect">
            <a:avLst/>
          </a:prstGeom>
        </p:spPr>
      </p:pic>
      <p:sp>
        <p:nvSpPr>
          <p:cNvPr id="8" name="TextBox 7"/>
          <p:cNvSpPr txBox="1"/>
          <p:nvPr/>
        </p:nvSpPr>
        <p:spPr>
          <a:xfrm>
            <a:off x="45720" y="5107577"/>
            <a:ext cx="2468880" cy="1200329"/>
          </a:xfrm>
          <a:prstGeom prst="rect">
            <a:avLst/>
          </a:prstGeom>
          <a:noFill/>
        </p:spPr>
        <p:txBody>
          <a:bodyPr wrap="square" rtlCol="0">
            <a:spAutoFit/>
          </a:bodyPr>
          <a:lstStyle/>
          <a:p>
            <a:r>
              <a:rPr lang="en-US" dirty="0"/>
              <a:t>Same concentration produces dynamic equilibrium but no concentration change</a:t>
            </a:r>
          </a:p>
        </p:txBody>
      </p:sp>
      <p:sp>
        <p:nvSpPr>
          <p:cNvPr id="9" name="TextBox 8"/>
          <p:cNvSpPr txBox="1"/>
          <p:nvPr/>
        </p:nvSpPr>
        <p:spPr>
          <a:xfrm>
            <a:off x="2550795" y="5945896"/>
            <a:ext cx="4206240" cy="646331"/>
          </a:xfrm>
          <a:prstGeom prst="rect">
            <a:avLst/>
          </a:prstGeom>
          <a:noFill/>
        </p:spPr>
        <p:txBody>
          <a:bodyPr wrap="square" rtlCol="0">
            <a:spAutoFit/>
          </a:bodyPr>
          <a:lstStyle/>
          <a:p>
            <a:r>
              <a:rPr lang="en-US" dirty="0"/>
              <a:t>Different concentration produces dynamic equilibrium opposed by charge imbalance</a:t>
            </a:r>
          </a:p>
        </p:txBody>
      </p:sp>
      <p:sp>
        <p:nvSpPr>
          <p:cNvPr id="10" name="TextBox 9"/>
          <p:cNvSpPr txBox="1"/>
          <p:nvPr/>
        </p:nvSpPr>
        <p:spPr>
          <a:xfrm>
            <a:off x="2331720" y="4953677"/>
            <a:ext cx="2240280" cy="369332"/>
          </a:xfrm>
          <a:prstGeom prst="rect">
            <a:avLst/>
          </a:prstGeom>
          <a:noFill/>
        </p:spPr>
        <p:txBody>
          <a:bodyPr wrap="square" rtlCol="0">
            <a:spAutoFit/>
          </a:bodyPr>
          <a:lstStyle/>
          <a:p>
            <a:r>
              <a:rPr lang="en-US" dirty="0"/>
              <a:t>No charge imbalance</a:t>
            </a:r>
          </a:p>
        </p:txBody>
      </p:sp>
      <p:sp>
        <p:nvSpPr>
          <p:cNvPr id="11" name="TextBox 10"/>
          <p:cNvSpPr txBox="1"/>
          <p:nvPr/>
        </p:nvSpPr>
        <p:spPr>
          <a:xfrm>
            <a:off x="4054792" y="5330800"/>
            <a:ext cx="2501265" cy="646331"/>
          </a:xfrm>
          <a:prstGeom prst="rect">
            <a:avLst/>
          </a:prstGeom>
          <a:noFill/>
        </p:spPr>
        <p:txBody>
          <a:bodyPr wrap="square" rtlCol="0">
            <a:spAutoFit/>
          </a:bodyPr>
          <a:lstStyle/>
          <a:p>
            <a:r>
              <a:rPr lang="en-US" dirty="0"/>
              <a:t>Slight charge imbalance = large potential</a:t>
            </a:r>
          </a:p>
        </p:txBody>
      </p:sp>
      <mc:AlternateContent xmlns:mc="http://schemas.openxmlformats.org/markup-compatibility/2006" xmlns:a14="http://schemas.microsoft.com/office/drawing/2010/main">
        <mc:Choice Requires="a14">
          <p:sp>
            <p:nvSpPr>
              <p:cNvPr id="14" name="TextBox 13"/>
              <p:cNvSpPr txBox="1"/>
              <p:nvPr/>
            </p:nvSpPr>
            <p:spPr>
              <a:xfrm>
                <a:off x="6757035" y="526271"/>
                <a:ext cx="2386965" cy="1242520"/>
              </a:xfrm>
              <a:prstGeom prst="rect">
                <a:avLst/>
              </a:prstGeom>
              <a:noFill/>
            </p:spPr>
            <p:txBody>
              <a:bodyPr wrap="square" rtlCol="0">
                <a:spAutoFit/>
              </a:bodyPr>
              <a:lstStyle/>
              <a:p>
                <a:r>
                  <a:rPr lang="en-US" b="1" dirty="0">
                    <a:latin typeface="+mj-lt"/>
                  </a:rPr>
                  <a:t>By Nernst’s equation Equilibrium Potential</a:t>
                </a: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𝑧</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𝑒𝑞𝑚</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𝑘𝑇</m:t>
                          </m:r>
                        </m:num>
                        <m:den>
                          <m:r>
                            <a:rPr lang="en-US" b="0" i="1" smtClean="0">
                              <a:latin typeface="Cambria Math" panose="02040503050406030204" pitchFamily="18" charset="0"/>
                            </a:rPr>
                            <m:t>𝑞</m:t>
                          </m:r>
                        </m:den>
                      </m:f>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ln</m:t>
                          </m:r>
                        </m:fName>
                        <m:e>
                          <m:f>
                            <m:fPr>
                              <m:ctrlPr>
                                <a:rPr lang="en-US" b="0" i="1" smtClean="0">
                                  <a:latin typeface="Cambria Math" panose="02040503050406030204" pitchFamily="18" charset="0"/>
                                </a:rPr>
                              </m:ctrlPr>
                            </m:fPr>
                            <m:num>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1</m:t>
                                      </m:r>
                                    </m:sub>
                                  </m:sSub>
                                </m:e>
                              </m:d>
                            </m:num>
                            <m:den>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2</m:t>
                                      </m:r>
                                    </m:sub>
                                  </m:sSub>
                                </m:e>
                              </m:d>
                            </m:den>
                          </m:f>
                        </m:e>
                      </m:func>
                    </m:oMath>
                  </m:oMathPara>
                </a14:m>
                <a:endParaRPr lang="en-US" dirty="0"/>
              </a:p>
            </p:txBody>
          </p:sp>
        </mc:Choice>
        <mc:Fallback xmlns="">
          <p:sp>
            <p:nvSpPr>
              <p:cNvPr id="14" name="TextBox 13"/>
              <p:cNvSpPr txBox="1">
                <a:spLocks noRot="1" noChangeAspect="1" noMove="1" noResize="1" noEditPoints="1" noAdjustHandles="1" noChangeArrowheads="1" noChangeShapeType="1" noTextEdit="1"/>
              </p:cNvSpPr>
              <p:nvPr/>
            </p:nvSpPr>
            <p:spPr>
              <a:xfrm>
                <a:off x="6757035" y="526271"/>
                <a:ext cx="2386965" cy="1242520"/>
              </a:xfrm>
              <a:prstGeom prst="rect">
                <a:avLst/>
              </a:prstGeom>
              <a:blipFill>
                <a:blip r:embed="rId5"/>
                <a:stretch>
                  <a:fillRect l="-2041" t="-2451"/>
                </a:stretch>
              </a:blipFill>
            </p:spPr>
            <p:txBody>
              <a:bodyPr/>
              <a:lstStyle/>
              <a:p>
                <a:r>
                  <a:rPr lang="en-US">
                    <a:noFill/>
                  </a:rPr>
                  <a:t> </a:t>
                </a:r>
              </a:p>
            </p:txBody>
          </p:sp>
        </mc:Fallback>
      </mc:AlternateContent>
      <p:sp>
        <p:nvSpPr>
          <p:cNvPr id="2" name="Title 1"/>
          <p:cNvSpPr>
            <a:spLocks noGrp="1"/>
          </p:cNvSpPr>
          <p:nvPr>
            <p:ph type="title"/>
          </p:nvPr>
        </p:nvSpPr>
        <p:spPr/>
        <p:txBody>
          <a:bodyPr>
            <a:noAutofit/>
          </a:bodyPr>
          <a:lstStyle/>
          <a:p>
            <a:r>
              <a:rPr lang="en-US" sz="3200" dirty="0"/>
              <a:t>Potential Across the membrane due to ionic concentration difference</a:t>
            </a:r>
          </a:p>
        </p:txBody>
      </p:sp>
      <mc:AlternateContent xmlns:mc="http://schemas.openxmlformats.org/markup-compatibility/2006" xmlns:a14="http://schemas.microsoft.com/office/drawing/2010/main">
        <mc:Choice Requires="a14">
          <p:sp>
            <p:nvSpPr>
              <p:cNvPr id="15" name="TextBox 14"/>
              <p:cNvSpPr txBox="1"/>
              <p:nvPr/>
            </p:nvSpPr>
            <p:spPr>
              <a:xfrm>
                <a:off x="4875711" y="954157"/>
                <a:ext cx="1239339" cy="369332"/>
              </a:xfrm>
              <a:prstGeom prst="rect">
                <a:avLst/>
              </a:prstGeom>
              <a:noFill/>
            </p:spPr>
            <p:txBody>
              <a:bodyPr wrap="square" rtlCol="0">
                <a:spAutoFit/>
              </a:bodyPr>
              <a:lstStyle/>
              <a:p>
                <a:r>
                  <a:rPr lang="en-US" b="1" dirty="0">
                    <a:solidFill>
                      <a:srgbClr val="FF0000"/>
                    </a:solidFill>
                  </a:rPr>
                  <a:t>t=</a:t>
                </a:r>
                <a14:m>
                  <m:oMath xmlns:m="http://schemas.openxmlformats.org/officeDocument/2006/math">
                    <m:r>
                      <a:rPr lang="en-US" b="1" i="1" smtClean="0">
                        <a:solidFill>
                          <a:srgbClr val="FF0000"/>
                        </a:solidFill>
                        <a:latin typeface="Cambria Math" panose="02040503050406030204" pitchFamily="18" charset="0"/>
                      </a:rPr>
                      <m:t>∞</m:t>
                    </m:r>
                  </m:oMath>
                </a14:m>
                <a:endParaRPr lang="en-US" b="1" dirty="0">
                  <a:solidFill>
                    <a:srgbClr val="FF0000"/>
                  </a:solidFill>
                </a:endParaRPr>
              </a:p>
            </p:txBody>
          </p:sp>
        </mc:Choice>
        <mc:Fallback xmlns="">
          <p:sp>
            <p:nvSpPr>
              <p:cNvPr id="15" name="TextBox 14"/>
              <p:cNvSpPr txBox="1">
                <a:spLocks noRot="1" noChangeAspect="1" noMove="1" noResize="1" noEditPoints="1" noAdjustHandles="1" noChangeArrowheads="1" noChangeShapeType="1" noTextEdit="1"/>
              </p:cNvSpPr>
              <p:nvPr/>
            </p:nvSpPr>
            <p:spPr>
              <a:xfrm>
                <a:off x="4875711" y="954157"/>
                <a:ext cx="1239339" cy="369332"/>
              </a:xfrm>
              <a:prstGeom prst="rect">
                <a:avLst/>
              </a:prstGeom>
              <a:blipFill>
                <a:blip r:embed="rId6"/>
                <a:stretch>
                  <a:fillRect l="-4433" t="-10000"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p:cNvSpPr txBox="1"/>
              <p:nvPr/>
            </p:nvSpPr>
            <p:spPr>
              <a:xfrm>
                <a:off x="3120932" y="962865"/>
                <a:ext cx="1239339" cy="369332"/>
              </a:xfrm>
              <a:prstGeom prst="rect">
                <a:avLst/>
              </a:prstGeom>
              <a:noFill/>
            </p:spPr>
            <p:txBody>
              <a:bodyPr wrap="square" rtlCol="0">
                <a:spAutoFit/>
              </a:bodyPr>
              <a:lstStyle/>
              <a:p>
                <a:r>
                  <a:rPr lang="en-US" b="1" dirty="0">
                    <a:solidFill>
                      <a:srgbClr val="FF0000"/>
                    </a:solidFill>
                  </a:rPr>
                  <a:t>t=</a:t>
                </a:r>
                <a14:m>
                  <m:oMath xmlns:m="http://schemas.openxmlformats.org/officeDocument/2006/math">
                    <m:r>
                      <a:rPr lang="en-US" b="1" i="1" smtClean="0">
                        <a:solidFill>
                          <a:srgbClr val="FF0000"/>
                        </a:solidFill>
                        <a:latin typeface="Cambria Math" panose="02040503050406030204" pitchFamily="18" charset="0"/>
                      </a:rPr>
                      <m:t>𝟎</m:t>
                    </m:r>
                  </m:oMath>
                </a14:m>
                <a:endParaRPr lang="en-US" b="1" dirty="0">
                  <a:solidFill>
                    <a:srgbClr val="FF0000"/>
                  </a:solidFill>
                </a:endParaRPr>
              </a:p>
            </p:txBody>
          </p:sp>
        </mc:Choice>
        <mc:Fallback xmlns="">
          <p:sp>
            <p:nvSpPr>
              <p:cNvPr id="16" name="TextBox 15"/>
              <p:cNvSpPr txBox="1">
                <a:spLocks noRot="1" noChangeAspect="1" noMove="1" noResize="1" noEditPoints="1" noAdjustHandles="1" noChangeArrowheads="1" noChangeShapeType="1" noTextEdit="1"/>
              </p:cNvSpPr>
              <p:nvPr/>
            </p:nvSpPr>
            <p:spPr>
              <a:xfrm>
                <a:off x="3120932" y="962865"/>
                <a:ext cx="1239339" cy="369332"/>
              </a:xfrm>
              <a:prstGeom prst="rect">
                <a:avLst/>
              </a:prstGeom>
              <a:blipFill>
                <a:blip r:embed="rId7"/>
                <a:stretch>
                  <a:fillRect l="-4433" t="-9836"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p:cNvSpPr txBox="1"/>
              <p:nvPr/>
            </p:nvSpPr>
            <p:spPr>
              <a:xfrm>
                <a:off x="6436995" y="4434769"/>
                <a:ext cx="2752725" cy="1629742"/>
              </a:xfrm>
              <a:prstGeom prst="rect">
                <a:avLst/>
              </a:prstGeom>
              <a:noFill/>
            </p:spPr>
            <p:txBody>
              <a:bodyPr wrap="square" rtlCol="0">
                <a:spAutoFit/>
              </a:bodyPr>
              <a:lstStyle/>
              <a:p>
                <a:r>
                  <a:rPr lang="en-US" dirty="0">
                    <a:solidFill>
                      <a:srgbClr val="FF0000"/>
                    </a:solidFill>
                  </a:rPr>
                  <a:t>Given </a:t>
                </a:r>
                <a14:m>
                  <m:oMath xmlns:m="http://schemas.openxmlformats.org/officeDocument/2006/math">
                    <m:f>
                      <m:fPr>
                        <m:ctrlPr>
                          <a:rPr lang="en-US" i="1" dirty="0" smtClean="0">
                            <a:solidFill>
                              <a:srgbClr val="FF0000"/>
                            </a:solidFill>
                            <a:latin typeface="Cambria Math" panose="02040503050406030204" pitchFamily="18" charset="0"/>
                          </a:rPr>
                        </m:ctrlPr>
                      </m:fPr>
                      <m:num>
                        <m:r>
                          <a:rPr lang="en-US" i="1" dirty="0" smtClean="0">
                            <a:solidFill>
                              <a:srgbClr val="FF0000"/>
                            </a:solidFill>
                            <a:latin typeface="Cambria Math" panose="02040503050406030204" pitchFamily="18" charset="0"/>
                          </a:rPr>
                          <m:t>𝑘𝑇</m:t>
                        </m:r>
                      </m:num>
                      <m:den>
                        <m:r>
                          <a:rPr lang="en-US" i="1" dirty="0" smtClean="0">
                            <a:solidFill>
                              <a:srgbClr val="FF0000"/>
                            </a:solidFill>
                            <a:latin typeface="Cambria Math" panose="02040503050406030204" pitchFamily="18" charset="0"/>
                          </a:rPr>
                          <m:t>𝑞</m:t>
                        </m:r>
                      </m:den>
                    </m:f>
                    <m:r>
                      <a:rPr lang="en-US" b="0" i="1" dirty="0" smtClean="0">
                        <a:solidFill>
                          <a:srgbClr val="FF0000"/>
                        </a:solidFill>
                        <a:latin typeface="Cambria Math" panose="02040503050406030204" pitchFamily="18" charset="0"/>
                      </a:rPr>
                      <m:t>=25</m:t>
                    </m:r>
                    <m:r>
                      <a:rPr lang="en-US" b="0" i="1" dirty="0" smtClean="0">
                        <a:solidFill>
                          <a:srgbClr val="FF0000"/>
                        </a:solidFill>
                        <a:latin typeface="Cambria Math" panose="02040503050406030204" pitchFamily="18" charset="0"/>
                      </a:rPr>
                      <m:t>𝑚𝑉</m:t>
                    </m:r>
                  </m:oMath>
                </a14:m>
                <a:r>
                  <a:rPr lang="en-US" dirty="0">
                    <a:solidFill>
                      <a:srgbClr val="FF0000"/>
                    </a:solidFill>
                  </a:rPr>
                  <a:t> at 300K (room temp);</a:t>
                </a:r>
              </a:p>
              <a:p>
                <a:r>
                  <a:rPr lang="en-US" dirty="0">
                    <a:solidFill>
                      <a:srgbClr val="FF0000"/>
                    </a:solidFill>
                  </a:rPr>
                  <a:t>Convert Nernst’s equation from ln to log</a:t>
                </a:r>
              </a:p>
              <a:p>
                <a:r>
                  <a:rPr lang="en-US" dirty="0">
                    <a:solidFill>
                      <a:srgbClr val="FF0000"/>
                    </a:solidFill>
                  </a:rPr>
                  <a:t> </a:t>
                </a:r>
              </a:p>
            </p:txBody>
          </p:sp>
        </mc:Choice>
        <mc:Fallback xmlns="">
          <p:sp>
            <p:nvSpPr>
              <p:cNvPr id="18" name="TextBox 17"/>
              <p:cNvSpPr txBox="1">
                <a:spLocks noRot="1" noChangeAspect="1" noMove="1" noResize="1" noEditPoints="1" noAdjustHandles="1" noChangeArrowheads="1" noChangeShapeType="1" noTextEdit="1"/>
              </p:cNvSpPr>
              <p:nvPr/>
            </p:nvSpPr>
            <p:spPr>
              <a:xfrm>
                <a:off x="6436995" y="4434769"/>
                <a:ext cx="2752725" cy="1629742"/>
              </a:xfrm>
              <a:prstGeom prst="rect">
                <a:avLst/>
              </a:prstGeom>
              <a:blipFill>
                <a:blip r:embed="rId8"/>
                <a:stretch>
                  <a:fillRect l="-1991"/>
                </a:stretch>
              </a:blipFill>
            </p:spPr>
            <p:txBody>
              <a:bodyPr/>
              <a:lstStyle/>
              <a:p>
                <a:r>
                  <a:rPr lang="en-US">
                    <a:noFill/>
                  </a:rPr>
                  <a:t> </a:t>
                </a:r>
              </a:p>
            </p:txBody>
          </p:sp>
        </mc:Fallback>
      </mc:AlternateContent>
      <p:sp>
        <p:nvSpPr>
          <p:cNvPr id="12" name="TextBox 11"/>
          <p:cNvSpPr txBox="1"/>
          <p:nvPr/>
        </p:nvSpPr>
        <p:spPr>
          <a:xfrm>
            <a:off x="6619874" y="5761987"/>
            <a:ext cx="2386965" cy="923330"/>
          </a:xfrm>
          <a:prstGeom prst="rect">
            <a:avLst/>
          </a:prstGeom>
          <a:noFill/>
        </p:spPr>
        <p:txBody>
          <a:bodyPr wrap="square" rtlCol="0">
            <a:spAutoFit/>
          </a:bodyPr>
          <a:lstStyle/>
          <a:p>
            <a:r>
              <a:rPr lang="en-US" dirty="0"/>
              <a:t>Where are they located across membrane or diffuse? </a:t>
            </a:r>
          </a:p>
        </p:txBody>
      </p:sp>
    </p:spTree>
    <p:extLst>
      <p:ext uri="{BB962C8B-B14F-4D97-AF65-F5344CB8AC3E}">
        <p14:creationId xmlns:p14="http://schemas.microsoft.com/office/powerpoint/2010/main" val="4074095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p:bldP spid="14" grpId="0"/>
      <p:bldP spid="18" grpId="0"/>
      <p:bldP spid="1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Analogy: Osmosis</a:t>
            </a:r>
          </a:p>
        </p:txBody>
      </p:sp>
      <p:sp>
        <p:nvSpPr>
          <p:cNvPr id="3" name="Date Placeholder 2"/>
          <p:cNvSpPr>
            <a:spLocks noGrp="1"/>
          </p:cNvSpPr>
          <p:nvPr>
            <p:ph type="dt" sz="half" idx="10"/>
          </p:nvPr>
        </p:nvSpPr>
        <p:spPr/>
        <p:txBody>
          <a:bodyPr/>
          <a:lstStyle/>
          <a:p>
            <a:r>
              <a:rPr lang="en-US"/>
              <a:t>7/17/2017</a:t>
            </a:r>
          </a:p>
        </p:txBody>
      </p:sp>
      <p:sp>
        <p:nvSpPr>
          <p:cNvPr id="4" name="Footer Placeholder 3"/>
          <p:cNvSpPr>
            <a:spLocks noGrp="1"/>
          </p:cNvSpPr>
          <p:nvPr>
            <p:ph type="ftr" sz="quarter" idx="11"/>
          </p:nvPr>
        </p:nvSpPr>
        <p:spPr/>
        <p:txBody>
          <a:bodyPr/>
          <a:lstStyle/>
          <a:p>
            <a:r>
              <a:rPr lang="en-US"/>
              <a:t>EE746 Neuromorphic Engineering U Ganguly</a:t>
            </a:r>
          </a:p>
        </p:txBody>
      </p:sp>
      <p:sp>
        <p:nvSpPr>
          <p:cNvPr id="5" name="Slide Number Placeholder 4"/>
          <p:cNvSpPr>
            <a:spLocks noGrp="1"/>
          </p:cNvSpPr>
          <p:nvPr>
            <p:ph type="sldNum" sz="quarter" idx="12"/>
          </p:nvPr>
        </p:nvSpPr>
        <p:spPr/>
        <p:txBody>
          <a:bodyPr/>
          <a:lstStyle/>
          <a:p>
            <a:fld id="{F4968806-70D6-4C55-B3A1-4888E27BAFCB}" type="slidenum">
              <a:rPr lang="en-US" smtClean="0"/>
              <a:t>18</a:t>
            </a:fld>
            <a:endParaRPr lang="en-US"/>
          </a:p>
        </p:txBody>
      </p:sp>
      <p:pic>
        <p:nvPicPr>
          <p:cNvPr id="6" name="Picture 5"/>
          <p:cNvPicPr>
            <a:picLocks noChangeAspect="1"/>
          </p:cNvPicPr>
          <p:nvPr/>
        </p:nvPicPr>
        <p:blipFill>
          <a:blip r:embed="rId2"/>
          <a:stretch>
            <a:fillRect/>
          </a:stretch>
        </p:blipFill>
        <p:spPr>
          <a:xfrm>
            <a:off x="1028700" y="847167"/>
            <a:ext cx="7373112" cy="4811407"/>
          </a:xfrm>
          <a:prstGeom prst="rect">
            <a:avLst/>
          </a:prstGeom>
        </p:spPr>
      </p:pic>
      <p:sp>
        <p:nvSpPr>
          <p:cNvPr id="7" name="TextBox 6"/>
          <p:cNvSpPr txBox="1"/>
          <p:nvPr/>
        </p:nvSpPr>
        <p:spPr>
          <a:xfrm>
            <a:off x="628650" y="2050869"/>
            <a:ext cx="1239339" cy="369332"/>
          </a:xfrm>
          <a:prstGeom prst="rect">
            <a:avLst/>
          </a:prstGeom>
          <a:noFill/>
        </p:spPr>
        <p:txBody>
          <a:bodyPr wrap="square" rtlCol="0">
            <a:spAutoFit/>
          </a:bodyPr>
          <a:lstStyle/>
          <a:p>
            <a:r>
              <a:rPr lang="en-US" dirty="0"/>
              <a:t>t=0</a:t>
            </a:r>
          </a:p>
        </p:txBody>
      </p:sp>
      <mc:AlternateContent xmlns:mc="http://schemas.openxmlformats.org/markup-compatibility/2006" xmlns:a14="http://schemas.microsoft.com/office/drawing/2010/main">
        <mc:Choice Requires="a14">
          <p:sp>
            <p:nvSpPr>
              <p:cNvPr id="8" name="TextBox 7"/>
              <p:cNvSpPr txBox="1"/>
              <p:nvPr/>
            </p:nvSpPr>
            <p:spPr>
              <a:xfrm>
                <a:off x="628650" y="4268966"/>
                <a:ext cx="1239339" cy="369332"/>
              </a:xfrm>
              <a:prstGeom prst="rect">
                <a:avLst/>
              </a:prstGeom>
              <a:noFill/>
            </p:spPr>
            <p:txBody>
              <a:bodyPr wrap="square" rtlCol="0">
                <a:spAutoFit/>
              </a:bodyPr>
              <a:lstStyle/>
              <a:p>
                <a:r>
                  <a:rPr lang="en-US" dirty="0"/>
                  <a:t>t=</a:t>
                </a:r>
                <a14:m>
                  <m:oMath xmlns:m="http://schemas.openxmlformats.org/officeDocument/2006/math">
                    <m:r>
                      <a:rPr lang="en-US" b="0" i="1" smtClean="0">
                        <a:latin typeface="Cambria Math" panose="02040503050406030204" pitchFamily="18" charset="0"/>
                      </a:rPr>
                      <m:t>∞</m:t>
                    </m:r>
                  </m:oMath>
                </a14:m>
                <a:endParaRPr lang="en-US" dirty="0"/>
              </a:p>
            </p:txBody>
          </p:sp>
        </mc:Choice>
        <mc:Fallback xmlns="">
          <p:sp>
            <p:nvSpPr>
              <p:cNvPr id="8" name="TextBox 7"/>
              <p:cNvSpPr txBox="1">
                <a:spLocks noRot="1" noChangeAspect="1" noMove="1" noResize="1" noEditPoints="1" noAdjustHandles="1" noChangeArrowheads="1" noChangeShapeType="1" noTextEdit="1"/>
              </p:cNvSpPr>
              <p:nvPr/>
            </p:nvSpPr>
            <p:spPr>
              <a:xfrm>
                <a:off x="628650" y="4268966"/>
                <a:ext cx="1239339" cy="369332"/>
              </a:xfrm>
              <a:prstGeom prst="rect">
                <a:avLst/>
              </a:prstGeom>
              <a:blipFill>
                <a:blip r:embed="rId3"/>
                <a:stretch>
                  <a:fillRect l="-3941" t="-8197" b="-24590"/>
                </a:stretch>
              </a:blipFill>
            </p:spPr>
            <p:txBody>
              <a:bodyPr/>
              <a:lstStyle/>
              <a:p>
                <a:r>
                  <a:rPr lang="en-US">
                    <a:noFill/>
                  </a:rPr>
                  <a:t> </a:t>
                </a:r>
              </a:p>
            </p:txBody>
          </p:sp>
        </mc:Fallback>
      </mc:AlternateContent>
      <p:sp>
        <p:nvSpPr>
          <p:cNvPr id="9" name="TextBox 8"/>
          <p:cNvSpPr txBox="1"/>
          <p:nvPr/>
        </p:nvSpPr>
        <p:spPr>
          <a:xfrm>
            <a:off x="1240971" y="5747657"/>
            <a:ext cx="6453052" cy="369332"/>
          </a:xfrm>
          <a:prstGeom prst="rect">
            <a:avLst/>
          </a:prstGeom>
          <a:noFill/>
        </p:spPr>
        <p:txBody>
          <a:bodyPr wrap="square" rtlCol="0">
            <a:spAutoFit/>
          </a:bodyPr>
          <a:lstStyle/>
          <a:p>
            <a:r>
              <a:rPr lang="en-US" dirty="0"/>
              <a:t>Question: What are the opposing forces and flow?</a:t>
            </a:r>
          </a:p>
        </p:txBody>
      </p:sp>
      <p:sp>
        <p:nvSpPr>
          <p:cNvPr id="10" name="TextBox 9"/>
          <p:cNvSpPr txBox="1"/>
          <p:nvPr/>
        </p:nvSpPr>
        <p:spPr>
          <a:xfrm>
            <a:off x="1248319" y="6009592"/>
            <a:ext cx="6706961" cy="646331"/>
          </a:xfrm>
          <a:prstGeom prst="rect">
            <a:avLst/>
          </a:prstGeom>
          <a:noFill/>
        </p:spPr>
        <p:txBody>
          <a:bodyPr wrap="square" rtlCol="0">
            <a:spAutoFit/>
          </a:bodyPr>
          <a:lstStyle/>
          <a:p>
            <a:pPr marL="285750" indent="-285750">
              <a:buFont typeface="Arial" panose="020B0604020202020204" pitchFamily="34" charset="0"/>
              <a:buChar char="•"/>
            </a:pPr>
            <a:r>
              <a:rPr lang="en-US" b="1" dirty="0">
                <a:solidFill>
                  <a:srgbClr val="FF0000"/>
                </a:solidFill>
              </a:rPr>
              <a:t>What happens when t=0 and membrane is impermeable?</a:t>
            </a:r>
          </a:p>
          <a:p>
            <a:pPr marL="285750" indent="-285750">
              <a:buFont typeface="Arial" panose="020B0604020202020204" pitchFamily="34" charset="0"/>
              <a:buChar char="•"/>
            </a:pPr>
            <a:r>
              <a:rPr lang="en-US" b="1" dirty="0">
                <a:solidFill>
                  <a:srgbClr val="FF0000"/>
                </a:solidFill>
              </a:rPr>
              <a:t>What about last slide case?</a:t>
            </a:r>
          </a:p>
        </p:txBody>
      </p:sp>
    </p:spTree>
    <p:extLst>
      <p:ext uri="{BB962C8B-B14F-4D97-AF65-F5344CB8AC3E}">
        <p14:creationId xmlns:p14="http://schemas.microsoft.com/office/powerpoint/2010/main" val="24615015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a:t>Ionic Concentration difference due to applied bias</a:t>
            </a:r>
          </a:p>
        </p:txBody>
      </p:sp>
      <p:sp>
        <p:nvSpPr>
          <p:cNvPr id="3" name="Date Placeholder 2"/>
          <p:cNvSpPr>
            <a:spLocks noGrp="1"/>
          </p:cNvSpPr>
          <p:nvPr>
            <p:ph type="dt" sz="half" idx="10"/>
          </p:nvPr>
        </p:nvSpPr>
        <p:spPr/>
        <p:txBody>
          <a:bodyPr/>
          <a:lstStyle/>
          <a:p>
            <a:r>
              <a:rPr lang="en-US"/>
              <a:t>7/17/2017</a:t>
            </a:r>
          </a:p>
        </p:txBody>
      </p:sp>
      <p:sp>
        <p:nvSpPr>
          <p:cNvPr id="4" name="Footer Placeholder 3"/>
          <p:cNvSpPr>
            <a:spLocks noGrp="1"/>
          </p:cNvSpPr>
          <p:nvPr>
            <p:ph type="ftr" sz="quarter" idx="11"/>
          </p:nvPr>
        </p:nvSpPr>
        <p:spPr/>
        <p:txBody>
          <a:bodyPr/>
          <a:lstStyle/>
          <a:p>
            <a:r>
              <a:rPr lang="en-US"/>
              <a:t>EE746 Neuromorphic Engineering U Ganguly</a:t>
            </a:r>
          </a:p>
        </p:txBody>
      </p:sp>
      <p:sp>
        <p:nvSpPr>
          <p:cNvPr id="5" name="Slide Number Placeholder 4"/>
          <p:cNvSpPr>
            <a:spLocks noGrp="1"/>
          </p:cNvSpPr>
          <p:nvPr>
            <p:ph type="sldNum" sz="quarter" idx="12"/>
          </p:nvPr>
        </p:nvSpPr>
        <p:spPr/>
        <p:txBody>
          <a:bodyPr/>
          <a:lstStyle/>
          <a:p>
            <a:fld id="{F4968806-70D6-4C55-B3A1-4888E27BAFCB}" type="slidenum">
              <a:rPr lang="en-US" smtClean="0"/>
              <a:t>19</a:t>
            </a:fld>
            <a:endParaRPr lang="en-US"/>
          </a:p>
        </p:txBody>
      </p:sp>
      <p:pic>
        <p:nvPicPr>
          <p:cNvPr id="6" name="Picture 5"/>
          <p:cNvPicPr>
            <a:picLocks noChangeAspect="1"/>
          </p:cNvPicPr>
          <p:nvPr/>
        </p:nvPicPr>
        <p:blipFill>
          <a:blip r:embed="rId3"/>
          <a:stretch>
            <a:fillRect/>
          </a:stretch>
        </p:blipFill>
        <p:spPr>
          <a:xfrm>
            <a:off x="0" y="902970"/>
            <a:ext cx="5524500" cy="4686300"/>
          </a:xfrm>
          <a:prstGeom prst="rect">
            <a:avLst/>
          </a:prstGeom>
        </p:spPr>
      </p:pic>
      <p:pic>
        <p:nvPicPr>
          <p:cNvPr id="7" name="Picture 6"/>
          <p:cNvPicPr>
            <a:picLocks noChangeAspect="1"/>
          </p:cNvPicPr>
          <p:nvPr/>
        </p:nvPicPr>
        <p:blipFill>
          <a:blip r:embed="rId4"/>
          <a:stretch>
            <a:fillRect/>
          </a:stretch>
        </p:blipFill>
        <p:spPr>
          <a:xfrm>
            <a:off x="5562600" y="1850299"/>
            <a:ext cx="3581400" cy="3105150"/>
          </a:xfrm>
          <a:prstGeom prst="rect">
            <a:avLst/>
          </a:prstGeom>
        </p:spPr>
      </p:pic>
      <p:sp>
        <p:nvSpPr>
          <p:cNvPr id="8" name="TextBox 7"/>
          <p:cNvSpPr txBox="1"/>
          <p:nvPr/>
        </p:nvSpPr>
        <p:spPr>
          <a:xfrm>
            <a:off x="0" y="5589270"/>
            <a:ext cx="8974183" cy="369332"/>
          </a:xfrm>
          <a:prstGeom prst="rect">
            <a:avLst/>
          </a:prstGeom>
          <a:noFill/>
        </p:spPr>
        <p:txBody>
          <a:bodyPr wrap="square" rtlCol="0">
            <a:spAutoFit/>
          </a:bodyPr>
          <a:lstStyle/>
          <a:p>
            <a:r>
              <a:rPr lang="en-US" dirty="0"/>
              <a:t>Concentration can be modulated by potential</a:t>
            </a:r>
          </a:p>
        </p:txBody>
      </p:sp>
      <p:sp>
        <p:nvSpPr>
          <p:cNvPr id="9" name="Rectangle 8"/>
          <p:cNvSpPr/>
          <p:nvPr/>
        </p:nvSpPr>
        <p:spPr>
          <a:xfrm>
            <a:off x="4572000" y="5933064"/>
            <a:ext cx="4563301" cy="369332"/>
          </a:xfrm>
          <a:prstGeom prst="rect">
            <a:avLst/>
          </a:prstGeom>
        </p:spPr>
        <p:txBody>
          <a:bodyPr wrap="none">
            <a:spAutoFit/>
          </a:bodyPr>
          <a:lstStyle/>
          <a:p>
            <a:pPr marL="285750" indent="-285750">
              <a:buFont typeface="Arial" panose="020B0604020202020204" pitchFamily="34" charset="0"/>
              <a:buChar char="•"/>
            </a:pPr>
            <a:r>
              <a:rPr lang="en-US" b="1" dirty="0">
                <a:solidFill>
                  <a:srgbClr val="FF0000"/>
                </a:solidFill>
              </a:rPr>
              <a:t>What about if membrane in impermeable?</a:t>
            </a:r>
          </a:p>
        </p:txBody>
      </p:sp>
      <p:sp>
        <p:nvSpPr>
          <p:cNvPr id="10" name="TextBox 9"/>
          <p:cNvSpPr txBox="1"/>
          <p:nvPr/>
        </p:nvSpPr>
        <p:spPr>
          <a:xfrm>
            <a:off x="6387737" y="4820194"/>
            <a:ext cx="2638697" cy="646331"/>
          </a:xfrm>
          <a:prstGeom prst="rect">
            <a:avLst/>
          </a:prstGeom>
          <a:noFill/>
        </p:spPr>
        <p:txBody>
          <a:bodyPr wrap="square" rtlCol="0">
            <a:spAutoFit/>
          </a:bodyPr>
          <a:lstStyle/>
          <a:p>
            <a:r>
              <a:rPr lang="en-US" b="1" dirty="0"/>
              <a:t>Potential difference inside vs. outside</a:t>
            </a:r>
          </a:p>
        </p:txBody>
      </p:sp>
      <mc:AlternateContent xmlns:mc="http://schemas.openxmlformats.org/markup-compatibility/2006" xmlns:a14="http://schemas.microsoft.com/office/drawing/2010/main">
        <mc:Choice Requires="a14">
          <p:sp>
            <p:nvSpPr>
              <p:cNvPr id="11" name="Rectangle 10"/>
              <p:cNvSpPr/>
              <p:nvPr/>
            </p:nvSpPr>
            <p:spPr>
              <a:xfrm>
                <a:off x="5003075" y="557745"/>
                <a:ext cx="4167050" cy="907428"/>
              </a:xfrm>
              <a:prstGeom prst="rect">
                <a:avLst/>
              </a:prstGeom>
            </p:spPr>
            <p:txBody>
              <a:bodyPr wrap="square">
                <a:spAutoFit/>
              </a:bodyPr>
              <a:lstStyle/>
              <a:p>
                <a:pPr algn="ctr"/>
                <a:r>
                  <a:rPr lang="en-US" b="1" dirty="0">
                    <a:solidFill>
                      <a:srgbClr val="00B0F0"/>
                    </a:solidFill>
                  </a:rPr>
                  <a:t>Ionic flow current is given by </a:t>
                </a:r>
              </a:p>
              <a:p>
                <a:pPr algn="ctr"/>
                <a14:m>
                  <m:oMathPara xmlns:m="http://schemas.openxmlformats.org/officeDocument/2006/math">
                    <m:oMathParaPr>
                      <m:jc m:val="centerGroup"/>
                    </m:oMathParaPr>
                    <m:oMath xmlns:m="http://schemas.openxmlformats.org/officeDocument/2006/math">
                      <m:r>
                        <a:rPr lang="en-US" b="1" i="1" dirty="0" smtClean="0">
                          <a:solidFill>
                            <a:srgbClr val="00B0F0"/>
                          </a:solidFill>
                          <a:latin typeface="Cambria Math" panose="02040503050406030204" pitchFamily="18" charset="0"/>
                        </a:rPr>
                        <m:t>𝑱</m:t>
                      </m:r>
                      <m:r>
                        <a:rPr lang="en-US" b="1" i="1" dirty="0" smtClean="0">
                          <a:solidFill>
                            <a:srgbClr val="00B0F0"/>
                          </a:solidFill>
                          <a:latin typeface="Cambria Math" panose="02040503050406030204" pitchFamily="18" charset="0"/>
                        </a:rPr>
                        <m:t> = </m:t>
                      </m:r>
                      <m:r>
                        <a:rPr lang="en-US" b="1" i="1" dirty="0" smtClean="0">
                          <a:solidFill>
                            <a:srgbClr val="00B0F0"/>
                          </a:solidFill>
                          <a:latin typeface="Cambria Math" panose="02040503050406030204" pitchFamily="18" charset="0"/>
                        </a:rPr>
                        <m:t>𝒛</m:t>
                      </m:r>
                      <m:r>
                        <a:rPr lang="en-US" b="1" i="1" dirty="0" smtClean="0">
                          <a:solidFill>
                            <a:srgbClr val="00B0F0"/>
                          </a:solidFill>
                          <a:latin typeface="Cambria Math" panose="02040503050406030204" pitchFamily="18" charset="0"/>
                        </a:rPr>
                        <m:t>µ[</m:t>
                      </m:r>
                      <m:r>
                        <a:rPr lang="en-US" b="1" i="1" dirty="0" smtClean="0">
                          <a:solidFill>
                            <a:srgbClr val="00B0F0"/>
                          </a:solidFill>
                          <a:latin typeface="Cambria Math" panose="02040503050406030204" pitchFamily="18" charset="0"/>
                        </a:rPr>
                        <m:t>𝑿</m:t>
                      </m:r>
                      <m:r>
                        <a:rPr lang="en-US" b="1" i="1" dirty="0" smtClean="0">
                          <a:solidFill>
                            <a:srgbClr val="00B0F0"/>
                          </a:solidFill>
                          <a:latin typeface="Cambria Math" panose="02040503050406030204" pitchFamily="18" charset="0"/>
                        </a:rPr>
                        <m:t>] </m:t>
                      </m:r>
                      <m:acc>
                        <m:accPr>
                          <m:chr m:val="⃗"/>
                          <m:ctrlPr>
                            <a:rPr lang="en-US" b="1" i="1" dirty="0" smtClean="0">
                              <a:solidFill>
                                <a:srgbClr val="00B0F0"/>
                              </a:solidFill>
                              <a:latin typeface="Cambria Math" panose="02040503050406030204" pitchFamily="18" charset="0"/>
                            </a:rPr>
                          </m:ctrlPr>
                        </m:accPr>
                        <m:e>
                          <m:r>
                            <a:rPr lang="en-US" b="1" i="1" dirty="0">
                              <a:solidFill>
                                <a:srgbClr val="00B0F0"/>
                              </a:solidFill>
                              <a:latin typeface="Cambria Math" panose="02040503050406030204" pitchFamily="18" charset="0"/>
                            </a:rPr>
                            <m:t>𝑬</m:t>
                          </m:r>
                        </m:e>
                      </m:acc>
                      <m:r>
                        <a:rPr lang="en-US" b="1" i="1" dirty="0" smtClean="0">
                          <a:solidFill>
                            <a:srgbClr val="00B0F0"/>
                          </a:solidFill>
                          <a:latin typeface="Cambria Math" panose="02040503050406030204" pitchFamily="18" charset="0"/>
                        </a:rPr>
                        <m:t> </m:t>
                      </m:r>
                      <m:r>
                        <a:rPr lang="en-US" b="1" i="1" dirty="0">
                          <a:solidFill>
                            <a:srgbClr val="00B0F0"/>
                          </a:solidFill>
                          <a:latin typeface="Cambria Math" panose="02040503050406030204" pitchFamily="18" charset="0"/>
                        </a:rPr>
                        <m:t>−</m:t>
                      </m:r>
                      <m:r>
                        <a:rPr lang="en-US" b="1" i="1" dirty="0">
                          <a:solidFill>
                            <a:srgbClr val="00B0F0"/>
                          </a:solidFill>
                          <a:latin typeface="Cambria Math" panose="02040503050406030204" pitchFamily="18" charset="0"/>
                        </a:rPr>
                        <m:t>𝑫</m:t>
                      </m:r>
                      <m:f>
                        <m:fPr>
                          <m:ctrlPr>
                            <a:rPr lang="en-US" b="1" i="1" dirty="0" smtClean="0">
                              <a:solidFill>
                                <a:srgbClr val="00B0F0"/>
                              </a:solidFill>
                              <a:latin typeface="Cambria Math" panose="02040503050406030204" pitchFamily="18" charset="0"/>
                            </a:rPr>
                          </m:ctrlPr>
                        </m:fPr>
                        <m:num>
                          <m:r>
                            <a:rPr lang="en-US" b="1" i="1" dirty="0" smtClean="0">
                              <a:solidFill>
                                <a:srgbClr val="00B0F0"/>
                              </a:solidFill>
                              <a:latin typeface="Cambria Math" panose="02040503050406030204" pitchFamily="18" charset="0"/>
                            </a:rPr>
                            <m:t>𝝏</m:t>
                          </m:r>
                          <m:d>
                            <m:dPr>
                              <m:begChr m:val="["/>
                              <m:endChr m:val="]"/>
                              <m:ctrlPr>
                                <a:rPr lang="en-US" b="1" i="1" dirty="0" smtClean="0">
                                  <a:solidFill>
                                    <a:srgbClr val="00B0F0"/>
                                  </a:solidFill>
                                  <a:latin typeface="Cambria Math" panose="02040503050406030204" pitchFamily="18" charset="0"/>
                                </a:rPr>
                              </m:ctrlPr>
                            </m:dPr>
                            <m:e>
                              <m:r>
                                <a:rPr lang="en-US" b="1" i="1" dirty="0" smtClean="0">
                                  <a:solidFill>
                                    <a:srgbClr val="00B0F0"/>
                                  </a:solidFill>
                                  <a:latin typeface="Cambria Math" panose="02040503050406030204" pitchFamily="18" charset="0"/>
                                </a:rPr>
                                <m:t>𝑿</m:t>
                              </m:r>
                            </m:e>
                          </m:d>
                        </m:num>
                        <m:den>
                          <m:r>
                            <a:rPr lang="en-US" b="1" i="1" dirty="0">
                              <a:solidFill>
                                <a:srgbClr val="00B0F0"/>
                              </a:solidFill>
                              <a:latin typeface="Cambria Math" panose="02040503050406030204" pitchFamily="18" charset="0"/>
                            </a:rPr>
                            <m:t>𝝏</m:t>
                          </m:r>
                          <m:r>
                            <a:rPr lang="en-US" b="1" i="1" dirty="0" smtClean="0">
                              <a:solidFill>
                                <a:srgbClr val="00B0F0"/>
                              </a:solidFill>
                              <a:latin typeface="Cambria Math" panose="02040503050406030204" pitchFamily="18" charset="0"/>
                            </a:rPr>
                            <m:t>𝒙</m:t>
                          </m:r>
                          <m:r>
                            <a:rPr lang="en-US" b="1" i="1" dirty="0" smtClean="0">
                              <a:solidFill>
                                <a:srgbClr val="00B0F0"/>
                              </a:solidFill>
                              <a:latin typeface="Cambria Math" panose="02040503050406030204" pitchFamily="18" charset="0"/>
                            </a:rPr>
                            <m:t> </m:t>
                          </m:r>
                        </m:den>
                      </m:f>
                    </m:oMath>
                  </m:oMathPara>
                </a14:m>
                <a:endParaRPr lang="en-US" b="1" dirty="0">
                  <a:solidFill>
                    <a:srgbClr val="00B0F0"/>
                  </a:solidFill>
                </a:endParaRPr>
              </a:p>
            </p:txBody>
          </p:sp>
        </mc:Choice>
        <mc:Fallback xmlns="">
          <p:sp>
            <p:nvSpPr>
              <p:cNvPr id="11" name="Rectangle 10"/>
              <p:cNvSpPr>
                <a:spLocks noRot="1" noChangeAspect="1" noMove="1" noResize="1" noEditPoints="1" noAdjustHandles="1" noChangeArrowheads="1" noChangeShapeType="1" noTextEdit="1"/>
              </p:cNvSpPr>
              <p:nvPr/>
            </p:nvSpPr>
            <p:spPr>
              <a:xfrm>
                <a:off x="5003075" y="557745"/>
                <a:ext cx="4167050" cy="907428"/>
              </a:xfrm>
              <a:prstGeom prst="rect">
                <a:avLst/>
              </a:prstGeom>
              <a:blipFill>
                <a:blip r:embed="rId5"/>
                <a:stretch>
                  <a:fillRect t="-3356"/>
                </a:stretch>
              </a:blipFill>
            </p:spPr>
            <p:txBody>
              <a:bodyPr/>
              <a:lstStyle/>
              <a:p>
                <a:r>
                  <a:rPr lang="en-US">
                    <a:noFill/>
                  </a:rPr>
                  <a:t> </a:t>
                </a:r>
              </a:p>
            </p:txBody>
          </p:sp>
        </mc:Fallback>
      </mc:AlternateContent>
    </p:spTree>
    <p:extLst>
      <p:ext uri="{BB962C8B-B14F-4D97-AF65-F5344CB8AC3E}">
        <p14:creationId xmlns:p14="http://schemas.microsoft.com/office/powerpoint/2010/main" val="3694188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Neuronal Response</a:t>
            </a:r>
          </a:p>
        </p:txBody>
      </p:sp>
      <p:sp>
        <p:nvSpPr>
          <p:cNvPr id="4" name="Date Placeholder 3"/>
          <p:cNvSpPr>
            <a:spLocks noGrp="1"/>
          </p:cNvSpPr>
          <p:nvPr>
            <p:ph type="dt" sz="half" idx="10"/>
          </p:nvPr>
        </p:nvSpPr>
        <p:spPr/>
        <p:txBody>
          <a:bodyPr/>
          <a:lstStyle/>
          <a:p>
            <a:r>
              <a:rPr lang="en-US"/>
              <a:t>7/17/2017</a:t>
            </a:r>
          </a:p>
        </p:txBody>
      </p:sp>
      <p:sp>
        <p:nvSpPr>
          <p:cNvPr id="5" name="Footer Placeholder 4"/>
          <p:cNvSpPr>
            <a:spLocks noGrp="1"/>
          </p:cNvSpPr>
          <p:nvPr>
            <p:ph type="ftr" sz="quarter" idx="11"/>
          </p:nvPr>
        </p:nvSpPr>
        <p:spPr/>
        <p:txBody>
          <a:bodyPr/>
          <a:lstStyle/>
          <a:p>
            <a:r>
              <a:rPr lang="en-US"/>
              <a:t>EE746 Neuromorphic Engineering U Ganguly</a:t>
            </a:r>
          </a:p>
        </p:txBody>
      </p:sp>
      <p:sp>
        <p:nvSpPr>
          <p:cNvPr id="6" name="Slide Number Placeholder 5"/>
          <p:cNvSpPr>
            <a:spLocks noGrp="1"/>
          </p:cNvSpPr>
          <p:nvPr>
            <p:ph type="sldNum" sz="quarter" idx="12"/>
          </p:nvPr>
        </p:nvSpPr>
        <p:spPr/>
        <p:txBody>
          <a:bodyPr/>
          <a:lstStyle/>
          <a:p>
            <a:fld id="{F4968806-70D6-4C55-B3A1-4888E27BAFCB}" type="slidenum">
              <a:rPr lang="en-US" smtClean="0"/>
              <a:t>2</a:t>
            </a:fld>
            <a:endParaRPr lang="en-US"/>
          </a:p>
        </p:txBody>
      </p:sp>
      <p:pic>
        <p:nvPicPr>
          <p:cNvPr id="7" name="Picture 6"/>
          <p:cNvPicPr>
            <a:picLocks noChangeAspect="1"/>
          </p:cNvPicPr>
          <p:nvPr/>
        </p:nvPicPr>
        <p:blipFill>
          <a:blip r:embed="rId3"/>
          <a:stretch>
            <a:fillRect/>
          </a:stretch>
        </p:blipFill>
        <p:spPr>
          <a:xfrm>
            <a:off x="3539758" y="998737"/>
            <a:ext cx="4864835" cy="3660434"/>
          </a:xfrm>
          <a:prstGeom prst="rect">
            <a:avLst/>
          </a:prstGeom>
        </p:spPr>
      </p:pic>
      <p:pic>
        <p:nvPicPr>
          <p:cNvPr id="8" name="Picture 7"/>
          <p:cNvPicPr>
            <a:picLocks noChangeAspect="1"/>
          </p:cNvPicPr>
          <p:nvPr/>
        </p:nvPicPr>
        <p:blipFill>
          <a:blip r:embed="rId4"/>
          <a:stretch>
            <a:fillRect/>
          </a:stretch>
        </p:blipFill>
        <p:spPr>
          <a:xfrm>
            <a:off x="3614348" y="4612438"/>
            <a:ext cx="4770372" cy="1897128"/>
          </a:xfrm>
          <a:prstGeom prst="rect">
            <a:avLst/>
          </a:prstGeom>
        </p:spPr>
      </p:pic>
      <p:sp>
        <p:nvSpPr>
          <p:cNvPr id="9" name="Rectangle 8"/>
          <p:cNvSpPr/>
          <p:nvPr/>
        </p:nvSpPr>
        <p:spPr>
          <a:xfrm>
            <a:off x="0" y="1179722"/>
            <a:ext cx="3801291" cy="5355312"/>
          </a:xfrm>
          <a:prstGeom prst="rect">
            <a:avLst/>
          </a:prstGeom>
        </p:spPr>
        <p:txBody>
          <a:bodyPr wrap="square">
            <a:spAutoFit/>
          </a:bodyPr>
          <a:lstStyle/>
          <a:p>
            <a:endParaRPr lang="en-US" dirty="0"/>
          </a:p>
          <a:p>
            <a:r>
              <a:rPr lang="en-US" dirty="0"/>
              <a:t>(A) A brief touch causes a receptor potential in a Pacinian corpuscle in the skin. </a:t>
            </a:r>
          </a:p>
          <a:p>
            <a:r>
              <a:rPr lang="en-US" dirty="0">
                <a:solidFill>
                  <a:srgbClr val="FF0000"/>
                </a:solidFill>
              </a:rPr>
              <a:t>Weak</a:t>
            </a:r>
          </a:p>
          <a:p>
            <a:endParaRPr lang="en-US" dirty="0"/>
          </a:p>
          <a:p>
            <a:endParaRPr lang="en-US" dirty="0"/>
          </a:p>
          <a:p>
            <a:r>
              <a:rPr lang="en-US" dirty="0"/>
              <a:t>(B) Activation of a synaptic contact onto a hippocampal pyramidal neuron elicits a synaptic potential. </a:t>
            </a:r>
          </a:p>
          <a:p>
            <a:r>
              <a:rPr lang="en-US" dirty="0">
                <a:solidFill>
                  <a:srgbClr val="FF0000"/>
                </a:solidFill>
              </a:rPr>
              <a:t>Weak</a:t>
            </a:r>
          </a:p>
          <a:p>
            <a:endParaRPr lang="en-US" dirty="0"/>
          </a:p>
          <a:p>
            <a:endParaRPr lang="en-US" dirty="0"/>
          </a:p>
          <a:p>
            <a:r>
              <a:rPr lang="en-US" dirty="0"/>
              <a:t>(C) Stimulation of a spinal reflex produces an action potential in a spinal motor neuron. </a:t>
            </a:r>
            <a:r>
              <a:rPr lang="en-US" b="1" dirty="0"/>
              <a:t>Booster signal to transfer signal across long axons.</a:t>
            </a:r>
          </a:p>
          <a:p>
            <a:r>
              <a:rPr lang="en-US" dirty="0">
                <a:solidFill>
                  <a:srgbClr val="00B050"/>
                </a:solidFill>
              </a:rPr>
              <a:t>Strong</a:t>
            </a:r>
          </a:p>
          <a:p>
            <a:endParaRPr lang="en-US" b="1" dirty="0"/>
          </a:p>
        </p:txBody>
      </p:sp>
      <p:sp>
        <p:nvSpPr>
          <p:cNvPr id="10" name="Rectangle 9"/>
          <p:cNvSpPr/>
          <p:nvPr/>
        </p:nvSpPr>
        <p:spPr>
          <a:xfrm>
            <a:off x="58782" y="537072"/>
            <a:ext cx="9085218" cy="646331"/>
          </a:xfrm>
          <a:prstGeom prst="rect">
            <a:avLst/>
          </a:prstGeom>
        </p:spPr>
        <p:txBody>
          <a:bodyPr wrap="square">
            <a:spAutoFit/>
          </a:bodyPr>
          <a:lstStyle/>
          <a:p>
            <a:r>
              <a:rPr lang="en-US" dirty="0"/>
              <a:t>Figure 2.1 Types of neuronal electrical signals. In all cases, microelectrodes are used to measure changes in the resting membrane potential during the indicated signals. </a:t>
            </a:r>
          </a:p>
        </p:txBody>
      </p:sp>
      <p:sp>
        <p:nvSpPr>
          <p:cNvPr id="12" name="Oval 11"/>
          <p:cNvSpPr/>
          <p:nvPr/>
        </p:nvSpPr>
        <p:spPr>
          <a:xfrm>
            <a:off x="6115050" y="1463040"/>
            <a:ext cx="377190" cy="39188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6062799" y="3011294"/>
            <a:ext cx="377190" cy="39188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6115050" y="4790493"/>
            <a:ext cx="377190" cy="39188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1248319" y="6271556"/>
            <a:ext cx="5003075" cy="369332"/>
          </a:xfrm>
          <a:prstGeom prst="rect">
            <a:avLst/>
          </a:prstGeom>
          <a:noFill/>
        </p:spPr>
        <p:txBody>
          <a:bodyPr wrap="square" rtlCol="0">
            <a:spAutoFit/>
          </a:bodyPr>
          <a:lstStyle/>
          <a:p>
            <a:r>
              <a:rPr lang="en-US" b="1" dirty="0">
                <a:solidFill>
                  <a:srgbClr val="00B0F0"/>
                </a:solidFill>
              </a:rPr>
              <a:t>Goal: How do cells produce electrical signal?</a:t>
            </a:r>
          </a:p>
        </p:txBody>
      </p:sp>
    </p:spTree>
    <p:extLst>
      <p:ext uri="{BB962C8B-B14F-4D97-AF65-F5344CB8AC3E}">
        <p14:creationId xmlns:p14="http://schemas.microsoft.com/office/powerpoint/2010/main" val="2530102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xEl>
                                              <p:pRg st="9" end="9"/>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a:srcRect t="14175"/>
          <a:stretch/>
        </p:blipFill>
        <p:spPr>
          <a:xfrm>
            <a:off x="628649" y="2311112"/>
            <a:ext cx="6947807" cy="4191643"/>
          </a:xfrm>
          <a:prstGeom prst="rect">
            <a:avLst/>
          </a:prstGeom>
        </p:spPr>
      </p:pic>
      <p:sp>
        <p:nvSpPr>
          <p:cNvPr id="2" name="Title 1"/>
          <p:cNvSpPr>
            <a:spLocks noGrp="1"/>
          </p:cNvSpPr>
          <p:nvPr>
            <p:ph type="title"/>
          </p:nvPr>
        </p:nvSpPr>
        <p:spPr>
          <a:xfrm>
            <a:off x="628649" y="112845"/>
            <a:ext cx="7886700" cy="748245"/>
          </a:xfrm>
        </p:spPr>
        <p:txBody>
          <a:bodyPr>
            <a:normAutofit fontScale="90000"/>
          </a:bodyPr>
          <a:lstStyle/>
          <a:p>
            <a:r>
              <a:rPr lang="en-US" dirty="0"/>
              <a:t>What is the extent of charge imbalance vs. total ionic charge?</a:t>
            </a:r>
          </a:p>
        </p:txBody>
      </p:sp>
      <p:sp>
        <p:nvSpPr>
          <p:cNvPr id="3" name="Date Placeholder 2"/>
          <p:cNvSpPr>
            <a:spLocks noGrp="1"/>
          </p:cNvSpPr>
          <p:nvPr>
            <p:ph type="dt" sz="half" idx="10"/>
          </p:nvPr>
        </p:nvSpPr>
        <p:spPr/>
        <p:txBody>
          <a:bodyPr/>
          <a:lstStyle/>
          <a:p>
            <a:r>
              <a:rPr lang="en-US"/>
              <a:t>7/17/2017</a:t>
            </a:r>
          </a:p>
        </p:txBody>
      </p:sp>
      <p:sp>
        <p:nvSpPr>
          <p:cNvPr id="4" name="Footer Placeholder 3"/>
          <p:cNvSpPr>
            <a:spLocks noGrp="1"/>
          </p:cNvSpPr>
          <p:nvPr>
            <p:ph type="ftr" sz="quarter" idx="11"/>
          </p:nvPr>
        </p:nvSpPr>
        <p:spPr/>
        <p:txBody>
          <a:bodyPr/>
          <a:lstStyle/>
          <a:p>
            <a:r>
              <a:rPr lang="en-US"/>
              <a:t>EE746 Neuromorphic Engineering U Ganguly</a:t>
            </a:r>
          </a:p>
        </p:txBody>
      </p:sp>
      <p:sp>
        <p:nvSpPr>
          <p:cNvPr id="5" name="Slide Number Placeholder 4"/>
          <p:cNvSpPr>
            <a:spLocks noGrp="1"/>
          </p:cNvSpPr>
          <p:nvPr>
            <p:ph type="sldNum" sz="quarter" idx="12"/>
          </p:nvPr>
        </p:nvSpPr>
        <p:spPr/>
        <p:txBody>
          <a:bodyPr/>
          <a:lstStyle/>
          <a:p>
            <a:fld id="{F4968806-70D6-4C55-B3A1-4888E27BAFCB}" type="slidenum">
              <a:rPr lang="en-US" smtClean="0"/>
              <a:t>20</a:t>
            </a:fld>
            <a:endParaRPr lang="en-US"/>
          </a:p>
        </p:txBody>
      </p:sp>
      <mc:AlternateContent xmlns:mc="http://schemas.openxmlformats.org/markup-compatibility/2006" xmlns:a14="http://schemas.microsoft.com/office/drawing/2010/main">
        <mc:Choice Requires="a14">
          <p:sp>
            <p:nvSpPr>
              <p:cNvPr id="8" name="TextBox 7"/>
              <p:cNvSpPr txBox="1"/>
              <p:nvPr/>
            </p:nvSpPr>
            <p:spPr>
              <a:xfrm>
                <a:off x="496389" y="1227909"/>
                <a:ext cx="7811588" cy="923330"/>
              </a:xfrm>
              <a:prstGeom prst="rect">
                <a:avLst/>
              </a:prstGeom>
              <a:noFill/>
            </p:spPr>
            <p:txBody>
              <a:bodyPr wrap="square" rtlCol="0">
                <a:spAutoFit/>
              </a:bodyPr>
              <a:lstStyle/>
              <a:p>
                <a:r>
                  <a:rPr lang="en-US" dirty="0"/>
                  <a:t>How can we estimate total ionic charge and total charge imbalance at say 60mV in 100</a:t>
                </a:r>
                <a14:m>
                  <m:oMath xmlns:m="http://schemas.openxmlformats.org/officeDocument/2006/math">
                    <m:r>
                      <a:rPr lang="en-US" b="0" i="1" smtClean="0">
                        <a:latin typeface="Cambria Math" panose="02040503050406030204" pitchFamily="18" charset="0"/>
                      </a:rPr>
                      <m:t>𝜇</m:t>
                    </m:r>
                    <m:r>
                      <a:rPr lang="en-US" b="0" i="1" smtClean="0">
                        <a:latin typeface="Cambria Math" panose="02040503050406030204" pitchFamily="18" charset="0"/>
                      </a:rPr>
                      <m:t>𝑚</m:t>
                    </m:r>
                  </m:oMath>
                </a14:m>
                <a:r>
                  <a:rPr lang="en-US" dirty="0"/>
                  <a:t> diameter cell?</a:t>
                </a:r>
              </a:p>
              <a:p>
                <a:r>
                  <a:rPr lang="en-US" dirty="0"/>
                  <a:t>Write down the methodology</a:t>
                </a:r>
              </a:p>
            </p:txBody>
          </p:sp>
        </mc:Choice>
        <mc:Fallback xmlns="">
          <p:sp>
            <p:nvSpPr>
              <p:cNvPr id="8" name="TextBox 7"/>
              <p:cNvSpPr txBox="1">
                <a:spLocks noRot="1" noChangeAspect="1" noMove="1" noResize="1" noEditPoints="1" noAdjustHandles="1" noChangeArrowheads="1" noChangeShapeType="1" noTextEdit="1"/>
              </p:cNvSpPr>
              <p:nvPr/>
            </p:nvSpPr>
            <p:spPr>
              <a:xfrm>
                <a:off x="496389" y="1227909"/>
                <a:ext cx="7811588" cy="923330"/>
              </a:xfrm>
              <a:prstGeom prst="rect">
                <a:avLst/>
              </a:prstGeom>
              <a:blipFill>
                <a:blip r:embed="rId3"/>
                <a:stretch>
                  <a:fillRect l="-624" t="-3289" r="-1248" b="-9211"/>
                </a:stretch>
              </a:blipFill>
            </p:spPr>
            <p:txBody>
              <a:bodyPr/>
              <a:lstStyle/>
              <a:p>
                <a:r>
                  <a:rPr lang="en-US">
                    <a:noFill/>
                  </a:rPr>
                  <a:t> </a:t>
                </a:r>
              </a:p>
            </p:txBody>
          </p:sp>
        </mc:Fallback>
      </mc:AlternateContent>
    </p:spTree>
    <p:extLst>
      <p:ext uri="{BB962C8B-B14F-4D97-AF65-F5344CB8AC3E}">
        <p14:creationId xmlns:p14="http://schemas.microsoft.com/office/powerpoint/2010/main" val="733741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Many ions K, Na Cl: Which ion matters?</a:t>
            </a:r>
          </a:p>
        </p:txBody>
      </p:sp>
      <p:sp>
        <p:nvSpPr>
          <p:cNvPr id="3" name="Date Placeholder 2"/>
          <p:cNvSpPr>
            <a:spLocks noGrp="1"/>
          </p:cNvSpPr>
          <p:nvPr>
            <p:ph type="dt" sz="half" idx="10"/>
          </p:nvPr>
        </p:nvSpPr>
        <p:spPr/>
        <p:txBody>
          <a:bodyPr/>
          <a:lstStyle/>
          <a:p>
            <a:r>
              <a:rPr lang="en-US"/>
              <a:t>7/17/2017</a:t>
            </a:r>
          </a:p>
        </p:txBody>
      </p:sp>
      <p:sp>
        <p:nvSpPr>
          <p:cNvPr id="4" name="Footer Placeholder 3"/>
          <p:cNvSpPr>
            <a:spLocks noGrp="1"/>
          </p:cNvSpPr>
          <p:nvPr>
            <p:ph type="ftr" sz="quarter" idx="11"/>
          </p:nvPr>
        </p:nvSpPr>
        <p:spPr/>
        <p:txBody>
          <a:bodyPr/>
          <a:lstStyle/>
          <a:p>
            <a:r>
              <a:rPr lang="en-US"/>
              <a:t>EE746 Neuromorphic Engineering U Ganguly</a:t>
            </a:r>
          </a:p>
        </p:txBody>
      </p:sp>
      <p:sp>
        <p:nvSpPr>
          <p:cNvPr id="5" name="Slide Number Placeholder 4"/>
          <p:cNvSpPr>
            <a:spLocks noGrp="1"/>
          </p:cNvSpPr>
          <p:nvPr>
            <p:ph type="sldNum" sz="quarter" idx="12"/>
          </p:nvPr>
        </p:nvSpPr>
        <p:spPr/>
        <p:txBody>
          <a:bodyPr/>
          <a:lstStyle/>
          <a:p>
            <a:fld id="{F4968806-70D6-4C55-B3A1-4888E27BAFCB}" type="slidenum">
              <a:rPr lang="en-US" smtClean="0"/>
              <a:t>21</a:t>
            </a:fld>
            <a:endParaRPr lang="en-US"/>
          </a:p>
        </p:txBody>
      </p:sp>
      <p:pic>
        <p:nvPicPr>
          <p:cNvPr id="9" name="Picture 8"/>
          <p:cNvPicPr>
            <a:picLocks noChangeAspect="1"/>
          </p:cNvPicPr>
          <p:nvPr/>
        </p:nvPicPr>
        <p:blipFill rotWithShape="1">
          <a:blip r:embed="rId3"/>
          <a:srcRect r="62380"/>
          <a:stretch/>
        </p:blipFill>
        <p:spPr>
          <a:xfrm>
            <a:off x="463868" y="758084"/>
            <a:ext cx="2540590" cy="4010025"/>
          </a:xfrm>
          <a:prstGeom prst="rect">
            <a:avLst/>
          </a:prstGeom>
        </p:spPr>
      </p:pic>
      <mc:AlternateContent xmlns:mc="http://schemas.openxmlformats.org/markup-compatibility/2006" xmlns:a14="http://schemas.microsoft.com/office/drawing/2010/main">
        <mc:Choice Requires="a14">
          <p:sp>
            <p:nvSpPr>
              <p:cNvPr id="10" name="TextBox 9"/>
              <p:cNvSpPr txBox="1"/>
              <p:nvPr/>
            </p:nvSpPr>
            <p:spPr>
              <a:xfrm>
                <a:off x="3304902" y="927463"/>
                <a:ext cx="5564777" cy="4586320"/>
              </a:xfrm>
              <a:prstGeom prst="rect">
                <a:avLst/>
              </a:prstGeom>
              <a:noFill/>
            </p:spPr>
            <p:txBody>
              <a:bodyPr wrap="square" rtlCol="0">
                <a:spAutoFit/>
              </a:bodyPr>
              <a:lstStyle/>
              <a:p>
                <a:r>
                  <a:rPr lang="en-US" b="1" dirty="0"/>
                  <a:t>By Nernst’s equation Equilibrium Potential</a:t>
                </a:r>
              </a:p>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𝑧</m:t>
                      </m:r>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𝑒𝑞𝑚</m:t>
                          </m:r>
                        </m:sub>
                      </m:sSub>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𝑘𝑇</m:t>
                          </m:r>
                        </m:num>
                        <m:den>
                          <m:r>
                            <a:rPr lang="en-US" i="1">
                              <a:latin typeface="Cambria Math" panose="02040503050406030204" pitchFamily="18" charset="0"/>
                            </a:rPr>
                            <m:t>𝑞</m:t>
                          </m:r>
                        </m:den>
                      </m:f>
                      <m:func>
                        <m:funcPr>
                          <m:ctrlPr>
                            <a:rPr lang="en-US" i="1">
                              <a:latin typeface="Cambria Math" panose="02040503050406030204" pitchFamily="18" charset="0"/>
                            </a:rPr>
                          </m:ctrlPr>
                        </m:funcPr>
                        <m:fName>
                          <m:r>
                            <m:rPr>
                              <m:sty m:val="p"/>
                            </m:rPr>
                            <a:rPr lang="en-US">
                              <a:latin typeface="Cambria Math" panose="02040503050406030204" pitchFamily="18" charset="0"/>
                            </a:rPr>
                            <m:t>ln</m:t>
                          </m:r>
                        </m:fName>
                        <m:e>
                          <m:f>
                            <m:fPr>
                              <m:ctrlPr>
                                <a:rPr lang="en-US" i="1">
                                  <a:latin typeface="Cambria Math" panose="02040503050406030204" pitchFamily="18" charset="0"/>
                                </a:rPr>
                              </m:ctrlPr>
                            </m:fPr>
                            <m:num>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𝐾</m:t>
                                      </m:r>
                                    </m:e>
                                    <m:sub>
                                      <m:r>
                                        <a:rPr lang="en-US" b="0" i="1" smtClean="0">
                                          <a:latin typeface="Cambria Math" panose="02040503050406030204" pitchFamily="18" charset="0"/>
                                        </a:rPr>
                                        <m:t>𝑖𝑛</m:t>
                                      </m:r>
                                    </m:sub>
                                  </m:sSub>
                                </m:e>
                              </m:d>
                            </m:num>
                            <m:den>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𝐾</m:t>
                                      </m:r>
                                    </m:e>
                                    <m:sub>
                                      <m:r>
                                        <a:rPr lang="en-US" b="0" i="1" smtClean="0">
                                          <a:latin typeface="Cambria Math" panose="02040503050406030204" pitchFamily="18" charset="0"/>
                                        </a:rPr>
                                        <m:t>𝑜𝑢𝑡</m:t>
                                      </m:r>
                                    </m:sub>
                                  </m:sSub>
                                </m:e>
                              </m:d>
                            </m:den>
                          </m:f>
                        </m:e>
                      </m:func>
                    </m:oMath>
                  </m:oMathPara>
                </a14:m>
                <a:endParaRPr lang="en-US" dirty="0"/>
              </a:p>
              <a:p>
                <a:endParaRPr lang="en-US" dirty="0"/>
              </a:p>
              <a:p>
                <a:r>
                  <a:rPr lang="en-US" dirty="0"/>
                  <a:t>If </a:t>
                </a:r>
                <a14:m>
                  <m:oMath xmlns:m="http://schemas.openxmlformats.org/officeDocument/2006/math">
                    <m:sSup>
                      <m:sSupPr>
                        <m:ctrlPr>
                          <a:rPr lang="en-US" b="0" i="1" dirty="0" smtClean="0">
                            <a:latin typeface="Cambria Math" panose="02040503050406030204" pitchFamily="18" charset="0"/>
                          </a:rPr>
                        </m:ctrlPr>
                      </m:sSupPr>
                      <m:e>
                        <m:r>
                          <a:rPr lang="en-US" i="1" dirty="0" smtClean="0">
                            <a:latin typeface="Cambria Math" panose="02040503050406030204" pitchFamily="18" charset="0"/>
                          </a:rPr>
                          <m:t>𝐾</m:t>
                        </m:r>
                      </m:e>
                      <m:sup>
                        <m:r>
                          <a:rPr lang="en-US" b="0" i="1" dirty="0" smtClean="0">
                            <a:latin typeface="Cambria Math" panose="02040503050406030204" pitchFamily="18" charset="0"/>
                          </a:rPr>
                          <m:t>+</m:t>
                        </m:r>
                      </m:sup>
                    </m:sSup>
                  </m:oMath>
                </a14:m>
                <a:r>
                  <a:rPr lang="en-US" dirty="0"/>
                  <a:t> is much more permeable than </a:t>
                </a:r>
                <a14:m>
                  <m:oMath xmlns:m="http://schemas.openxmlformats.org/officeDocument/2006/math">
                    <m:r>
                      <a:rPr lang="en-US" b="0" i="1" smtClean="0">
                        <a:latin typeface="Cambria Math" panose="02040503050406030204" pitchFamily="18" charset="0"/>
                      </a:rPr>
                      <m:t>𝑁</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𝑎</m:t>
                        </m:r>
                      </m:e>
                      <m:sup>
                        <m:r>
                          <a:rPr lang="en-US" b="0" i="1" smtClean="0">
                            <a:latin typeface="Cambria Math" panose="02040503050406030204" pitchFamily="18" charset="0"/>
                          </a:rPr>
                          <m:t>+</m:t>
                        </m:r>
                      </m:sup>
                    </m:sSup>
                  </m:oMath>
                </a14:m>
                <a:r>
                  <a:rPr lang="en-US" dirty="0"/>
                  <a:t> </a:t>
                </a:r>
                <a:r>
                  <a:rPr lang="en-US" dirty="0" err="1"/>
                  <a:t>i.e</a:t>
                </a:r>
                <a:r>
                  <a:rPr lang="en-US"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𝐾</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𝑁𝑎</m:t>
                        </m:r>
                      </m:sub>
                    </m:sSub>
                    <m:r>
                      <a:rPr lang="en-US" b="0" i="1" smtClean="0">
                        <a:latin typeface="Cambria Math" panose="02040503050406030204" pitchFamily="18" charset="0"/>
                      </a:rPr>
                      <m:t> </m:t>
                    </m:r>
                  </m:oMath>
                </a14:m>
                <a:r>
                  <a:rPr lang="en-US" dirty="0"/>
                  <a:t> then only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𝐾</m:t>
                        </m:r>
                      </m:e>
                      <m:sup>
                        <m:r>
                          <a:rPr lang="en-US" b="0" i="1" smtClean="0">
                            <a:latin typeface="Cambria Math" panose="02040503050406030204" pitchFamily="18" charset="0"/>
                          </a:rPr>
                          <m:t>+</m:t>
                        </m:r>
                      </m:sup>
                    </m:sSup>
                  </m:oMath>
                </a14:m>
                <a:r>
                  <a:rPr lang="en-US" dirty="0"/>
                  <a:t> sets the potential i.e. -58mV </a:t>
                </a:r>
              </a:p>
              <a:p>
                <a:endParaRPr lang="en-US" dirty="0"/>
              </a:p>
              <a:p>
                <a:r>
                  <a:rPr lang="en-US" dirty="0"/>
                  <a:t>Similarly if</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𝐾</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𝑁𝑎</m:t>
                        </m:r>
                      </m:sub>
                    </m:sSub>
                  </m:oMath>
                </a14:m>
                <a:r>
                  <a:rPr lang="en-US" dirty="0"/>
                  <a:t> then voltage is 58mV</a:t>
                </a:r>
              </a:p>
              <a:p>
                <a:endParaRPr lang="en-US" dirty="0"/>
              </a:p>
              <a:p>
                <a:r>
                  <a:rPr lang="en-US" dirty="0">
                    <a:solidFill>
                      <a:srgbClr val="FF0000"/>
                    </a:solidFill>
                  </a:rPr>
                  <a:t>If the are equal </a:t>
                </a:r>
                <a14:m>
                  <m:oMath xmlns:m="http://schemas.openxmlformats.org/officeDocument/2006/math">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𝑝</m:t>
                        </m:r>
                      </m:e>
                      <m:sub>
                        <m:r>
                          <a:rPr lang="en-US" i="1">
                            <a:solidFill>
                              <a:srgbClr val="FF0000"/>
                            </a:solidFill>
                            <a:latin typeface="Cambria Math" panose="02040503050406030204" pitchFamily="18" charset="0"/>
                          </a:rPr>
                          <m:t>𝐾</m:t>
                        </m:r>
                      </m:sub>
                    </m:sSub>
                    <m:r>
                      <a:rPr lang="en-US" b="0" i="1" smtClean="0">
                        <a:solidFill>
                          <a:srgbClr val="FF0000"/>
                        </a:solidFill>
                        <a:latin typeface="Cambria Math" panose="02040503050406030204" pitchFamily="18" charset="0"/>
                      </a:rPr>
                      <m:t>=</m:t>
                    </m:r>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𝑝</m:t>
                        </m:r>
                      </m:e>
                      <m:sub>
                        <m:r>
                          <a:rPr lang="en-US" i="1">
                            <a:solidFill>
                              <a:srgbClr val="FF0000"/>
                            </a:solidFill>
                            <a:latin typeface="Cambria Math" panose="02040503050406030204" pitchFamily="18" charset="0"/>
                          </a:rPr>
                          <m:t>𝑁𝑎</m:t>
                        </m:r>
                      </m:sub>
                    </m:sSub>
                  </m:oMath>
                </a14:m>
                <a:r>
                  <a:rPr lang="en-US" dirty="0">
                    <a:solidFill>
                      <a:srgbClr val="FF0000"/>
                    </a:solidFill>
                  </a:rPr>
                  <a:t>; then what happens?</a:t>
                </a:r>
              </a:p>
              <a:p>
                <a:endParaRPr lang="en-US" dirty="0">
                  <a:solidFill>
                    <a:srgbClr val="FF0000"/>
                  </a:solidFill>
                </a:endParaRPr>
              </a:p>
              <a:p>
                <a:r>
                  <a:rPr lang="en-US" dirty="0">
                    <a:solidFill>
                      <a:srgbClr val="FF0000"/>
                    </a:solidFill>
                  </a:rPr>
                  <a:t>Goldman’s equation</a:t>
                </a:r>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𝑒𝑞𝑚</m:t>
                          </m:r>
                        </m:sub>
                      </m:sSub>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𝑘𝑇</m:t>
                          </m:r>
                        </m:num>
                        <m:den>
                          <m:r>
                            <a:rPr lang="en-US" i="1">
                              <a:latin typeface="Cambria Math" panose="02040503050406030204" pitchFamily="18" charset="0"/>
                            </a:rPr>
                            <m:t>𝑞</m:t>
                          </m:r>
                        </m:den>
                      </m:f>
                      <m:func>
                        <m:funcPr>
                          <m:ctrlPr>
                            <a:rPr lang="en-US" i="1">
                              <a:latin typeface="Cambria Math" panose="02040503050406030204" pitchFamily="18" charset="0"/>
                            </a:rPr>
                          </m:ctrlPr>
                        </m:funcPr>
                        <m:fName>
                          <m:r>
                            <m:rPr>
                              <m:sty m:val="p"/>
                            </m:rPr>
                            <a:rPr lang="en-US">
                              <a:latin typeface="Cambria Math" panose="02040503050406030204" pitchFamily="18" charset="0"/>
                            </a:rPr>
                            <m:t>ln</m:t>
                          </m:r>
                        </m:fName>
                        <m:e>
                          <m:f>
                            <m:fPr>
                              <m:ctrlPr>
                                <a:rPr lang="en-US" i="1">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𝐾</m:t>
                                  </m:r>
                                </m:sub>
                              </m:sSub>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𝐾</m:t>
                                      </m:r>
                                    </m:e>
                                    <m:sub>
                                      <m:r>
                                        <a:rPr lang="en-US" b="0" i="1" smtClean="0">
                                          <a:latin typeface="Cambria Math" panose="02040503050406030204" pitchFamily="18" charset="0"/>
                                        </a:rPr>
                                        <m:t>𝑖𝑛</m:t>
                                      </m:r>
                                    </m:sub>
                                  </m:sSub>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b="0" i="1" smtClean="0">
                                      <a:latin typeface="Cambria Math" panose="02040503050406030204" pitchFamily="18" charset="0"/>
                                    </a:rPr>
                                    <m:t>𝑁𝑎</m:t>
                                  </m:r>
                                </m:sub>
                              </m:sSub>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0" i="1" smtClean="0">
                                          <a:latin typeface="Cambria Math" panose="02040503050406030204" pitchFamily="18" charset="0"/>
                                        </a:rPr>
                                        <m:t>𝑁𝑎</m:t>
                                      </m:r>
                                    </m:e>
                                    <m:sub>
                                      <m:r>
                                        <a:rPr lang="en-US" i="1">
                                          <a:latin typeface="Cambria Math" panose="02040503050406030204" pitchFamily="18" charset="0"/>
                                        </a:rPr>
                                        <m:t>𝑖𝑛</m:t>
                                      </m:r>
                                    </m:sub>
                                  </m:sSub>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b="0" i="1" smtClean="0">
                                      <a:latin typeface="Cambria Math" panose="02040503050406030204" pitchFamily="18" charset="0"/>
                                    </a:rPr>
                                    <m:t>𝐶𝑙</m:t>
                                  </m:r>
                                </m:sub>
                              </m:sSub>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0" i="1" smtClean="0">
                                          <a:latin typeface="Cambria Math" panose="02040503050406030204" pitchFamily="18" charset="0"/>
                                        </a:rPr>
                                        <m:t>𝐶𝑙</m:t>
                                      </m:r>
                                    </m:e>
                                    <m:sub>
                                      <m:r>
                                        <a:rPr lang="en-US" b="0" i="1" smtClean="0">
                                          <a:latin typeface="Cambria Math" panose="02040503050406030204" pitchFamily="18" charset="0"/>
                                        </a:rPr>
                                        <m:t>𝑜𝑢𝑡</m:t>
                                      </m:r>
                                    </m:sub>
                                  </m:sSub>
                                </m:e>
                              </m:d>
                            </m:num>
                            <m:den>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𝐾</m:t>
                                  </m:r>
                                </m:sub>
                              </m:sSub>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𝐾</m:t>
                                      </m:r>
                                    </m:e>
                                    <m:sub>
                                      <m:r>
                                        <a:rPr lang="en-US" b="0" i="1" smtClean="0">
                                          <a:latin typeface="Cambria Math" panose="02040503050406030204" pitchFamily="18" charset="0"/>
                                        </a:rPr>
                                        <m:t>𝑜𝑢𝑡</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𝑁𝑎</m:t>
                                  </m:r>
                                </m:sub>
                              </m:sSub>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𝑁𝑎</m:t>
                                      </m:r>
                                    </m:e>
                                    <m:sub>
                                      <m:r>
                                        <a:rPr lang="en-US" b="0" i="1" smtClean="0">
                                          <a:latin typeface="Cambria Math" panose="02040503050406030204" pitchFamily="18" charset="0"/>
                                        </a:rPr>
                                        <m:t>𝑜𝑢𝑡</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𝐶𝑙</m:t>
                                  </m:r>
                                </m:sub>
                              </m:sSub>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𝐶𝑙</m:t>
                                      </m:r>
                                    </m:e>
                                    <m:sub>
                                      <m:r>
                                        <a:rPr lang="en-US" i="1">
                                          <a:latin typeface="Cambria Math" panose="02040503050406030204" pitchFamily="18" charset="0"/>
                                        </a:rPr>
                                        <m:t>𝑖𝑛</m:t>
                                      </m:r>
                                    </m:sub>
                                  </m:sSub>
                                </m:e>
                              </m:d>
                            </m:den>
                          </m:f>
                        </m:e>
                      </m:func>
                    </m:oMath>
                  </m:oMathPara>
                </a14:m>
                <a:endParaRPr lang="en-US" dirty="0">
                  <a:solidFill>
                    <a:srgbClr val="FF0000"/>
                  </a:solidFill>
                </a:endParaRPr>
              </a:p>
              <a:p>
                <a:endParaRPr lang="en-US" dirty="0">
                  <a:solidFill>
                    <a:srgbClr val="FF0000"/>
                  </a:solidFill>
                </a:endParaRPr>
              </a:p>
              <a:p>
                <a:endParaRPr lang="en-US" dirty="0">
                  <a:solidFill>
                    <a:srgbClr val="FF0000"/>
                  </a:solidFill>
                </a:endParaRPr>
              </a:p>
            </p:txBody>
          </p:sp>
        </mc:Choice>
        <mc:Fallback xmlns="">
          <p:sp>
            <p:nvSpPr>
              <p:cNvPr id="10" name="TextBox 9"/>
              <p:cNvSpPr txBox="1">
                <a:spLocks noRot="1" noChangeAspect="1" noMove="1" noResize="1" noEditPoints="1" noAdjustHandles="1" noChangeArrowheads="1" noChangeShapeType="1" noTextEdit="1"/>
              </p:cNvSpPr>
              <p:nvPr/>
            </p:nvSpPr>
            <p:spPr>
              <a:xfrm>
                <a:off x="3304902" y="927463"/>
                <a:ext cx="5564777" cy="4586320"/>
              </a:xfrm>
              <a:prstGeom prst="rect">
                <a:avLst/>
              </a:prstGeom>
              <a:blipFill>
                <a:blip r:embed="rId4"/>
                <a:stretch>
                  <a:fillRect l="-876" t="-665"/>
                </a:stretch>
              </a:blipFill>
            </p:spPr>
            <p:txBody>
              <a:bodyPr/>
              <a:lstStyle/>
              <a:p>
                <a:r>
                  <a:rPr lang="en-US">
                    <a:noFill/>
                  </a:rPr>
                  <a:t> </a:t>
                </a:r>
              </a:p>
            </p:txBody>
          </p:sp>
        </mc:Fallback>
      </mc:AlternateContent>
      <p:sp>
        <p:nvSpPr>
          <p:cNvPr id="14" name="TextBox 13"/>
          <p:cNvSpPr txBox="1"/>
          <p:nvPr/>
        </p:nvSpPr>
        <p:spPr>
          <a:xfrm>
            <a:off x="463868" y="5513783"/>
            <a:ext cx="8301309" cy="646331"/>
          </a:xfrm>
          <a:prstGeom prst="rect">
            <a:avLst/>
          </a:prstGeom>
          <a:noFill/>
        </p:spPr>
        <p:txBody>
          <a:bodyPr wrap="square" rtlCol="0">
            <a:spAutoFit/>
          </a:bodyPr>
          <a:lstStyle/>
          <a:p>
            <a:r>
              <a:rPr lang="en-US" dirty="0"/>
              <a:t>Think and Pair: We know what causes a potential difference between inside vs outside of the cell. Can we guess what will cause a spike?</a:t>
            </a:r>
          </a:p>
        </p:txBody>
      </p:sp>
    </p:spTree>
    <p:extLst>
      <p:ext uri="{BB962C8B-B14F-4D97-AF65-F5344CB8AC3E}">
        <p14:creationId xmlns:p14="http://schemas.microsoft.com/office/powerpoint/2010/main" val="493254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Origin of a spike</a:t>
            </a:r>
          </a:p>
        </p:txBody>
      </p:sp>
      <p:sp>
        <p:nvSpPr>
          <p:cNvPr id="3" name="Date Placeholder 2"/>
          <p:cNvSpPr>
            <a:spLocks noGrp="1"/>
          </p:cNvSpPr>
          <p:nvPr>
            <p:ph type="dt" sz="half" idx="10"/>
          </p:nvPr>
        </p:nvSpPr>
        <p:spPr/>
        <p:txBody>
          <a:bodyPr/>
          <a:lstStyle/>
          <a:p>
            <a:r>
              <a:rPr lang="en-US"/>
              <a:t>7/17/2017</a:t>
            </a:r>
          </a:p>
        </p:txBody>
      </p:sp>
      <p:sp>
        <p:nvSpPr>
          <p:cNvPr id="4" name="Footer Placeholder 3"/>
          <p:cNvSpPr>
            <a:spLocks noGrp="1"/>
          </p:cNvSpPr>
          <p:nvPr>
            <p:ph type="ftr" sz="quarter" idx="11"/>
          </p:nvPr>
        </p:nvSpPr>
        <p:spPr/>
        <p:txBody>
          <a:bodyPr/>
          <a:lstStyle/>
          <a:p>
            <a:r>
              <a:rPr lang="en-US"/>
              <a:t>EE746 Neuromorphic Engineering U Ganguly</a:t>
            </a:r>
          </a:p>
        </p:txBody>
      </p:sp>
      <p:sp>
        <p:nvSpPr>
          <p:cNvPr id="5" name="Slide Number Placeholder 4"/>
          <p:cNvSpPr>
            <a:spLocks noGrp="1"/>
          </p:cNvSpPr>
          <p:nvPr>
            <p:ph type="sldNum" sz="quarter" idx="12"/>
          </p:nvPr>
        </p:nvSpPr>
        <p:spPr/>
        <p:txBody>
          <a:bodyPr/>
          <a:lstStyle/>
          <a:p>
            <a:fld id="{F4968806-70D6-4C55-B3A1-4888E27BAFCB}" type="slidenum">
              <a:rPr lang="en-US" smtClean="0"/>
              <a:t>22</a:t>
            </a:fld>
            <a:endParaRPr lang="en-US"/>
          </a:p>
        </p:txBody>
      </p:sp>
      <p:pic>
        <p:nvPicPr>
          <p:cNvPr id="6" name="Picture 5"/>
          <p:cNvPicPr>
            <a:picLocks noChangeAspect="1"/>
          </p:cNvPicPr>
          <p:nvPr/>
        </p:nvPicPr>
        <p:blipFill rotWithShape="1">
          <a:blip r:embed="rId3"/>
          <a:srcRect l="41683" t="1303" r="-98" b="4431"/>
          <a:stretch/>
        </p:blipFill>
        <p:spPr>
          <a:xfrm>
            <a:off x="3864975" y="1978472"/>
            <a:ext cx="4650375" cy="4455976"/>
          </a:xfrm>
          <a:prstGeom prst="rect">
            <a:avLst/>
          </a:prstGeom>
        </p:spPr>
      </p:pic>
      <p:pic>
        <p:nvPicPr>
          <p:cNvPr id="7" name="Picture 6"/>
          <p:cNvPicPr>
            <a:picLocks noChangeAspect="1"/>
          </p:cNvPicPr>
          <p:nvPr/>
        </p:nvPicPr>
        <p:blipFill>
          <a:blip r:embed="rId4"/>
          <a:stretch>
            <a:fillRect/>
          </a:stretch>
        </p:blipFill>
        <p:spPr>
          <a:xfrm>
            <a:off x="628650" y="634853"/>
            <a:ext cx="8086725" cy="1466850"/>
          </a:xfrm>
          <a:prstGeom prst="rect">
            <a:avLst/>
          </a:prstGeom>
        </p:spPr>
      </p:pic>
      <p:sp>
        <p:nvSpPr>
          <p:cNvPr id="8" name="TextBox 7"/>
          <p:cNvSpPr txBox="1"/>
          <p:nvPr/>
        </p:nvSpPr>
        <p:spPr>
          <a:xfrm>
            <a:off x="261258" y="2677886"/>
            <a:ext cx="3603718" cy="1631216"/>
          </a:xfrm>
          <a:prstGeom prst="rect">
            <a:avLst/>
          </a:prstGeom>
          <a:noFill/>
        </p:spPr>
        <p:txBody>
          <a:bodyPr wrap="square" rtlCol="0">
            <a:spAutoFit/>
          </a:bodyPr>
          <a:lstStyle/>
          <a:p>
            <a:r>
              <a:rPr lang="en-US" sz="2000" dirty="0"/>
              <a:t>The modulation of relative permeability would produce a switching in the potential.</a:t>
            </a:r>
          </a:p>
          <a:p>
            <a:endParaRPr lang="en-US" sz="2000" dirty="0"/>
          </a:p>
          <a:p>
            <a:r>
              <a:rPr lang="en-US" sz="2000" dirty="0"/>
              <a:t>This could lead to spikes. </a:t>
            </a:r>
          </a:p>
        </p:txBody>
      </p:sp>
      <p:sp>
        <p:nvSpPr>
          <p:cNvPr id="9" name="TextBox 8"/>
          <p:cNvSpPr txBox="1"/>
          <p:nvPr/>
        </p:nvSpPr>
        <p:spPr>
          <a:xfrm>
            <a:off x="391886" y="4454434"/>
            <a:ext cx="2847703" cy="1477328"/>
          </a:xfrm>
          <a:prstGeom prst="rect">
            <a:avLst/>
          </a:prstGeom>
          <a:noFill/>
        </p:spPr>
        <p:txBody>
          <a:bodyPr wrap="square" rtlCol="0">
            <a:spAutoFit/>
          </a:bodyPr>
          <a:lstStyle/>
          <a:p>
            <a:r>
              <a:rPr lang="en-US" b="1" dirty="0">
                <a:solidFill>
                  <a:srgbClr val="00B0F0"/>
                </a:solidFill>
              </a:rPr>
              <a:t>Done: V modulation is feasible?</a:t>
            </a:r>
          </a:p>
          <a:p>
            <a:endParaRPr lang="en-US" b="1" dirty="0">
              <a:solidFill>
                <a:srgbClr val="00B0F0"/>
              </a:solidFill>
            </a:endParaRPr>
          </a:p>
          <a:p>
            <a:r>
              <a:rPr lang="en-US" b="1" dirty="0">
                <a:solidFill>
                  <a:srgbClr val="00B0F0"/>
                </a:solidFill>
              </a:rPr>
              <a:t>Next: Who/How controls spikes?</a:t>
            </a:r>
          </a:p>
        </p:txBody>
      </p:sp>
    </p:spTree>
    <p:extLst>
      <p:ext uri="{BB962C8B-B14F-4D97-AF65-F5344CB8AC3E}">
        <p14:creationId xmlns:p14="http://schemas.microsoft.com/office/powerpoint/2010/main" val="19180641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Goals</a:t>
            </a:r>
          </a:p>
        </p:txBody>
      </p:sp>
      <p:sp>
        <p:nvSpPr>
          <p:cNvPr id="4" name="Date Placeholder 3"/>
          <p:cNvSpPr>
            <a:spLocks noGrp="1"/>
          </p:cNvSpPr>
          <p:nvPr>
            <p:ph type="dt" sz="half" idx="10"/>
          </p:nvPr>
        </p:nvSpPr>
        <p:spPr/>
        <p:txBody>
          <a:bodyPr/>
          <a:lstStyle/>
          <a:p>
            <a:r>
              <a:rPr lang="en-US"/>
              <a:t>7/17/2017</a:t>
            </a:r>
          </a:p>
        </p:txBody>
      </p:sp>
      <p:sp>
        <p:nvSpPr>
          <p:cNvPr id="5" name="Footer Placeholder 4"/>
          <p:cNvSpPr>
            <a:spLocks noGrp="1"/>
          </p:cNvSpPr>
          <p:nvPr>
            <p:ph type="ftr" sz="quarter" idx="11"/>
          </p:nvPr>
        </p:nvSpPr>
        <p:spPr/>
        <p:txBody>
          <a:bodyPr/>
          <a:lstStyle/>
          <a:p>
            <a:r>
              <a:rPr lang="en-US"/>
              <a:t>EE746 Neuromorphic Engineering U Ganguly</a:t>
            </a:r>
          </a:p>
        </p:txBody>
      </p:sp>
      <p:sp>
        <p:nvSpPr>
          <p:cNvPr id="6" name="Slide Number Placeholder 5"/>
          <p:cNvSpPr>
            <a:spLocks noGrp="1"/>
          </p:cNvSpPr>
          <p:nvPr>
            <p:ph type="sldNum" sz="quarter" idx="12"/>
          </p:nvPr>
        </p:nvSpPr>
        <p:spPr/>
        <p:txBody>
          <a:bodyPr/>
          <a:lstStyle/>
          <a:p>
            <a:fld id="{F4968806-70D6-4C55-B3A1-4888E27BAFCB}" type="slidenum">
              <a:rPr lang="en-US" smtClean="0"/>
              <a:t>3</a:t>
            </a:fld>
            <a:endParaRPr lang="en-US"/>
          </a:p>
        </p:txBody>
      </p:sp>
      <p:pic>
        <p:nvPicPr>
          <p:cNvPr id="8" name="Picture 7"/>
          <p:cNvPicPr>
            <a:picLocks noChangeAspect="1"/>
          </p:cNvPicPr>
          <p:nvPr/>
        </p:nvPicPr>
        <p:blipFill>
          <a:blip r:embed="rId3"/>
          <a:stretch>
            <a:fillRect/>
          </a:stretch>
        </p:blipFill>
        <p:spPr>
          <a:xfrm>
            <a:off x="104503" y="946512"/>
            <a:ext cx="3200400" cy="4076700"/>
          </a:xfrm>
          <a:prstGeom prst="rect">
            <a:avLst/>
          </a:prstGeom>
        </p:spPr>
      </p:pic>
      <p:pic>
        <p:nvPicPr>
          <p:cNvPr id="9" name="Picture 8"/>
          <p:cNvPicPr>
            <a:picLocks noChangeAspect="1"/>
          </p:cNvPicPr>
          <p:nvPr/>
        </p:nvPicPr>
        <p:blipFill rotWithShape="1">
          <a:blip r:embed="rId4"/>
          <a:srcRect l="2695"/>
          <a:stretch/>
        </p:blipFill>
        <p:spPr>
          <a:xfrm>
            <a:off x="3186249" y="536937"/>
            <a:ext cx="5857602" cy="4895850"/>
          </a:xfrm>
          <a:prstGeom prst="rect">
            <a:avLst/>
          </a:prstGeom>
        </p:spPr>
      </p:pic>
      <p:sp>
        <p:nvSpPr>
          <p:cNvPr id="10" name="TextBox 9"/>
          <p:cNvSpPr txBox="1"/>
          <p:nvPr/>
        </p:nvSpPr>
        <p:spPr>
          <a:xfrm>
            <a:off x="104503" y="5185953"/>
            <a:ext cx="6982097" cy="1477328"/>
          </a:xfrm>
          <a:prstGeom prst="rect">
            <a:avLst/>
          </a:prstGeom>
          <a:noFill/>
        </p:spPr>
        <p:txBody>
          <a:bodyPr wrap="square" rtlCol="0">
            <a:spAutoFit/>
          </a:bodyPr>
          <a:lstStyle/>
          <a:p>
            <a:pPr marL="285750" indent="-285750">
              <a:buFont typeface="Arial" panose="020B0604020202020204" pitchFamily="34" charset="0"/>
              <a:buChar char="•"/>
            </a:pPr>
            <a:r>
              <a:rPr lang="en-US" dirty="0"/>
              <a:t>Why study neurons? </a:t>
            </a:r>
          </a:p>
          <a:p>
            <a:pPr marL="285750" indent="-285750">
              <a:buFont typeface="Arial" panose="020B0604020202020204" pitchFamily="34" charset="0"/>
              <a:buChar char="•"/>
            </a:pPr>
            <a:r>
              <a:rPr lang="en-US" dirty="0"/>
              <a:t>What is the resting state of the neuron? </a:t>
            </a:r>
          </a:p>
          <a:p>
            <a:pPr marL="285750" indent="-285750">
              <a:buFont typeface="Arial" panose="020B0604020202020204" pitchFamily="34" charset="0"/>
              <a:buChar char="•"/>
            </a:pPr>
            <a:r>
              <a:rPr lang="en-US" dirty="0"/>
              <a:t>What determines the magnitude and time evolution of spikes? </a:t>
            </a:r>
          </a:p>
          <a:p>
            <a:pPr marL="285750" indent="-285750">
              <a:buFont typeface="Arial" panose="020B0604020202020204" pitchFamily="34" charset="0"/>
              <a:buChar char="•"/>
            </a:pPr>
            <a:r>
              <a:rPr lang="en-US" dirty="0"/>
              <a:t>How does a spike travel along an axon?</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27025962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Nervous System</a:t>
            </a:r>
          </a:p>
        </p:txBody>
      </p:sp>
      <p:sp>
        <p:nvSpPr>
          <p:cNvPr id="3" name="Date Placeholder 2"/>
          <p:cNvSpPr>
            <a:spLocks noGrp="1"/>
          </p:cNvSpPr>
          <p:nvPr>
            <p:ph type="dt" sz="half" idx="10"/>
          </p:nvPr>
        </p:nvSpPr>
        <p:spPr/>
        <p:txBody>
          <a:bodyPr/>
          <a:lstStyle/>
          <a:p>
            <a:r>
              <a:rPr lang="en-US"/>
              <a:t>7/17/2017</a:t>
            </a:r>
          </a:p>
        </p:txBody>
      </p:sp>
      <p:sp>
        <p:nvSpPr>
          <p:cNvPr id="4" name="Footer Placeholder 3"/>
          <p:cNvSpPr>
            <a:spLocks noGrp="1"/>
          </p:cNvSpPr>
          <p:nvPr>
            <p:ph type="ftr" sz="quarter" idx="11"/>
          </p:nvPr>
        </p:nvSpPr>
        <p:spPr/>
        <p:txBody>
          <a:bodyPr/>
          <a:lstStyle/>
          <a:p>
            <a:r>
              <a:rPr lang="en-US"/>
              <a:t>EE746 Neuromorphic Engineering U Ganguly</a:t>
            </a:r>
          </a:p>
        </p:txBody>
      </p:sp>
      <p:sp>
        <p:nvSpPr>
          <p:cNvPr id="5" name="Slide Number Placeholder 4"/>
          <p:cNvSpPr>
            <a:spLocks noGrp="1"/>
          </p:cNvSpPr>
          <p:nvPr>
            <p:ph type="sldNum" sz="quarter" idx="12"/>
          </p:nvPr>
        </p:nvSpPr>
        <p:spPr/>
        <p:txBody>
          <a:bodyPr/>
          <a:lstStyle/>
          <a:p>
            <a:fld id="{F4968806-70D6-4C55-B3A1-4888E27BAFCB}" type="slidenum">
              <a:rPr lang="en-US" smtClean="0"/>
              <a:t>4</a:t>
            </a:fld>
            <a:endParaRPr lang="en-US"/>
          </a:p>
        </p:txBody>
      </p:sp>
      <p:pic>
        <p:nvPicPr>
          <p:cNvPr id="6" name="Picture 5"/>
          <p:cNvPicPr>
            <a:picLocks noChangeAspect="1"/>
          </p:cNvPicPr>
          <p:nvPr/>
        </p:nvPicPr>
        <p:blipFill>
          <a:blip r:embed="rId3"/>
          <a:stretch>
            <a:fillRect/>
          </a:stretch>
        </p:blipFill>
        <p:spPr>
          <a:xfrm>
            <a:off x="-49845" y="758085"/>
            <a:ext cx="4353736" cy="5744670"/>
          </a:xfrm>
          <a:prstGeom prst="rect">
            <a:avLst/>
          </a:prstGeom>
        </p:spPr>
      </p:pic>
      <p:pic>
        <p:nvPicPr>
          <p:cNvPr id="7" name="Picture 6"/>
          <p:cNvPicPr>
            <a:picLocks noChangeAspect="1"/>
          </p:cNvPicPr>
          <p:nvPr/>
        </p:nvPicPr>
        <p:blipFill>
          <a:blip r:embed="rId4"/>
          <a:stretch>
            <a:fillRect/>
          </a:stretch>
        </p:blipFill>
        <p:spPr>
          <a:xfrm>
            <a:off x="4411436" y="87050"/>
            <a:ext cx="4539750" cy="3158777"/>
          </a:xfrm>
          <a:prstGeom prst="rect">
            <a:avLst/>
          </a:prstGeom>
        </p:spPr>
      </p:pic>
      <p:sp>
        <p:nvSpPr>
          <p:cNvPr id="8" name="Rectangle 7"/>
          <p:cNvSpPr/>
          <p:nvPr/>
        </p:nvSpPr>
        <p:spPr>
          <a:xfrm>
            <a:off x="4188686" y="4484533"/>
            <a:ext cx="4762500" cy="1754326"/>
          </a:xfrm>
          <a:prstGeom prst="rect">
            <a:avLst/>
          </a:prstGeom>
        </p:spPr>
        <p:txBody>
          <a:bodyPr wrap="square">
            <a:spAutoFit/>
          </a:bodyPr>
          <a:lstStyle/>
          <a:p>
            <a:pPr marL="457200" indent="-457200">
              <a:buFont typeface="+mj-lt"/>
              <a:buAutoNum type="arabicPeriod"/>
            </a:pPr>
            <a:r>
              <a:rPr lang="en-US" dirty="0"/>
              <a:t>Frontal lobe - Reasoning, motor skills, cognition, language </a:t>
            </a:r>
          </a:p>
          <a:p>
            <a:pPr marL="457200" indent="-457200">
              <a:buFont typeface="+mj-lt"/>
              <a:buAutoNum type="arabicPeriod"/>
            </a:pPr>
            <a:r>
              <a:rPr lang="en-US" dirty="0"/>
              <a:t>Parietal lobe - pressure, touch, and pain </a:t>
            </a:r>
          </a:p>
          <a:p>
            <a:pPr marL="457200" indent="-457200">
              <a:buFont typeface="+mj-lt"/>
              <a:buAutoNum type="arabicPeriod"/>
            </a:pPr>
            <a:r>
              <a:rPr lang="en-US" dirty="0"/>
              <a:t>Temporal lobe - sounds, memory </a:t>
            </a:r>
          </a:p>
          <a:p>
            <a:pPr marL="457200" indent="-457200">
              <a:buFont typeface="+mj-lt"/>
              <a:buAutoNum type="arabicPeriod"/>
            </a:pPr>
            <a:r>
              <a:rPr lang="en-US" dirty="0"/>
              <a:t>Occipital lobe – vision</a:t>
            </a:r>
          </a:p>
          <a:p>
            <a:r>
              <a:rPr lang="en-US" dirty="0"/>
              <a:t>Each location specializes to a function</a:t>
            </a:r>
          </a:p>
        </p:txBody>
      </p:sp>
      <p:pic>
        <p:nvPicPr>
          <p:cNvPr id="9" name="Picture 8"/>
          <p:cNvPicPr>
            <a:picLocks noChangeAspect="1"/>
          </p:cNvPicPr>
          <p:nvPr/>
        </p:nvPicPr>
        <p:blipFill>
          <a:blip r:embed="rId5"/>
          <a:stretch>
            <a:fillRect/>
          </a:stretch>
        </p:blipFill>
        <p:spPr>
          <a:xfrm>
            <a:off x="4411436" y="3147471"/>
            <a:ext cx="4273955" cy="1088859"/>
          </a:xfrm>
          <a:prstGeom prst="rect">
            <a:avLst/>
          </a:prstGeom>
          <a:effectLst>
            <a:glow rad="228600">
              <a:schemeClr val="accent2">
                <a:satMod val="175000"/>
                <a:alpha val="40000"/>
              </a:schemeClr>
            </a:glow>
          </a:effectLst>
        </p:spPr>
      </p:pic>
      <p:pic>
        <p:nvPicPr>
          <p:cNvPr id="1026" name="Picture 2" descr="A"/>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25529" y="5493939"/>
            <a:ext cx="864112" cy="1225467"/>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4697506" y="6131859"/>
            <a:ext cx="2389094" cy="370896"/>
          </a:xfrm>
          <a:prstGeom prst="rect">
            <a:avLst/>
          </a:prstGeom>
          <a:noFill/>
        </p:spPr>
        <p:txBody>
          <a:bodyPr wrap="square" rtlCol="0">
            <a:spAutoFit/>
          </a:bodyPr>
          <a:lstStyle/>
          <a:p>
            <a:r>
              <a:rPr lang="en-US" dirty="0"/>
              <a:t>Phineas Gage Accident</a:t>
            </a:r>
          </a:p>
        </p:txBody>
      </p:sp>
    </p:spTree>
    <p:extLst>
      <p:ext uri="{BB962C8B-B14F-4D97-AF65-F5344CB8AC3E}">
        <p14:creationId xmlns:p14="http://schemas.microsoft.com/office/powerpoint/2010/main" val="4250352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P spid="1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Representation of Information</a:t>
            </a:r>
          </a:p>
        </p:txBody>
      </p:sp>
      <p:sp>
        <p:nvSpPr>
          <p:cNvPr id="3" name="Date Placeholder 2"/>
          <p:cNvSpPr>
            <a:spLocks noGrp="1"/>
          </p:cNvSpPr>
          <p:nvPr>
            <p:ph type="dt" sz="half" idx="10"/>
          </p:nvPr>
        </p:nvSpPr>
        <p:spPr/>
        <p:txBody>
          <a:bodyPr/>
          <a:lstStyle/>
          <a:p>
            <a:r>
              <a:rPr lang="en-US"/>
              <a:t>7/17/2017</a:t>
            </a:r>
          </a:p>
        </p:txBody>
      </p:sp>
      <p:sp>
        <p:nvSpPr>
          <p:cNvPr id="4" name="Footer Placeholder 3"/>
          <p:cNvSpPr>
            <a:spLocks noGrp="1"/>
          </p:cNvSpPr>
          <p:nvPr>
            <p:ph type="ftr" sz="quarter" idx="11"/>
          </p:nvPr>
        </p:nvSpPr>
        <p:spPr/>
        <p:txBody>
          <a:bodyPr/>
          <a:lstStyle/>
          <a:p>
            <a:r>
              <a:rPr lang="en-US"/>
              <a:t>EE746 Neuromorphic Engineering U Ganguly</a:t>
            </a:r>
          </a:p>
        </p:txBody>
      </p:sp>
      <p:sp>
        <p:nvSpPr>
          <p:cNvPr id="5" name="Slide Number Placeholder 4"/>
          <p:cNvSpPr>
            <a:spLocks noGrp="1"/>
          </p:cNvSpPr>
          <p:nvPr>
            <p:ph type="sldNum" sz="quarter" idx="12"/>
          </p:nvPr>
        </p:nvSpPr>
        <p:spPr/>
        <p:txBody>
          <a:bodyPr/>
          <a:lstStyle/>
          <a:p>
            <a:fld id="{F4968806-70D6-4C55-B3A1-4888E27BAFCB}" type="slidenum">
              <a:rPr lang="en-US" smtClean="0"/>
              <a:t>5</a:t>
            </a:fld>
            <a:endParaRPr lang="en-US"/>
          </a:p>
        </p:txBody>
      </p:sp>
      <p:pic>
        <p:nvPicPr>
          <p:cNvPr id="6" name="Picture 5"/>
          <p:cNvPicPr>
            <a:picLocks noChangeAspect="1"/>
          </p:cNvPicPr>
          <p:nvPr/>
        </p:nvPicPr>
        <p:blipFill>
          <a:blip r:embed="rId3"/>
          <a:stretch>
            <a:fillRect/>
          </a:stretch>
        </p:blipFill>
        <p:spPr>
          <a:xfrm>
            <a:off x="485775" y="1466306"/>
            <a:ext cx="3143250" cy="2514600"/>
          </a:xfrm>
          <a:prstGeom prst="rect">
            <a:avLst/>
          </a:prstGeom>
        </p:spPr>
      </p:pic>
      <p:sp>
        <p:nvSpPr>
          <p:cNvPr id="7" name="Rectangle 6"/>
          <p:cNvSpPr/>
          <p:nvPr/>
        </p:nvSpPr>
        <p:spPr>
          <a:xfrm>
            <a:off x="485775" y="819975"/>
            <a:ext cx="3380831" cy="646331"/>
          </a:xfrm>
          <a:prstGeom prst="rect">
            <a:avLst/>
          </a:prstGeom>
        </p:spPr>
        <p:txBody>
          <a:bodyPr wrap="square">
            <a:spAutoFit/>
          </a:bodyPr>
          <a:lstStyle/>
          <a:p>
            <a:r>
              <a:rPr lang="en-US" b="1" dirty="0">
                <a:solidFill>
                  <a:srgbClr val="000000"/>
                </a:solidFill>
                <a:latin typeface="Libre Baskerville"/>
              </a:rPr>
              <a:t>The Nobel Prize in Physiology or Medicine 1981</a:t>
            </a:r>
            <a:endParaRPr lang="en-US" b="1" i="0" dirty="0">
              <a:solidFill>
                <a:srgbClr val="000000"/>
              </a:solidFill>
              <a:effectLst/>
              <a:latin typeface="Libre Baskerville"/>
            </a:endParaRPr>
          </a:p>
        </p:txBody>
      </p:sp>
      <p:sp>
        <p:nvSpPr>
          <p:cNvPr id="8" name="Rectangle 7"/>
          <p:cNvSpPr/>
          <p:nvPr/>
        </p:nvSpPr>
        <p:spPr>
          <a:xfrm>
            <a:off x="190229" y="3873906"/>
            <a:ext cx="4193177" cy="923330"/>
          </a:xfrm>
          <a:prstGeom prst="rect">
            <a:avLst/>
          </a:prstGeom>
        </p:spPr>
        <p:txBody>
          <a:bodyPr wrap="square">
            <a:spAutoFit/>
          </a:bodyPr>
          <a:lstStyle/>
          <a:p>
            <a:r>
              <a:rPr lang="en-US" b="1" dirty="0">
                <a:solidFill>
                  <a:srgbClr val="555555"/>
                </a:solidFill>
                <a:latin typeface="Open Sans"/>
              </a:rPr>
              <a:t> </a:t>
            </a:r>
            <a:r>
              <a:rPr lang="en-US" b="1" i="1" dirty="0">
                <a:solidFill>
                  <a:srgbClr val="555555"/>
                </a:solidFill>
                <a:latin typeface="Open Sans"/>
              </a:rPr>
              <a:t>"for their discoveries concerning information processing in the visual system"</a:t>
            </a:r>
            <a:r>
              <a:rPr lang="en-US" b="1" dirty="0">
                <a:solidFill>
                  <a:srgbClr val="555555"/>
                </a:solidFill>
                <a:latin typeface="Open Sans"/>
              </a:rPr>
              <a:t>.</a:t>
            </a:r>
            <a:endParaRPr lang="en-US" dirty="0"/>
          </a:p>
        </p:txBody>
      </p:sp>
      <p:pic>
        <p:nvPicPr>
          <p:cNvPr id="9" name="Picture 8"/>
          <p:cNvPicPr>
            <a:picLocks noChangeAspect="1"/>
          </p:cNvPicPr>
          <p:nvPr/>
        </p:nvPicPr>
        <p:blipFill>
          <a:blip r:embed="rId4"/>
          <a:stretch>
            <a:fillRect/>
          </a:stretch>
        </p:blipFill>
        <p:spPr>
          <a:xfrm>
            <a:off x="4307719" y="3282034"/>
            <a:ext cx="4307401" cy="2901828"/>
          </a:xfrm>
          <a:prstGeom prst="rect">
            <a:avLst/>
          </a:prstGeom>
        </p:spPr>
      </p:pic>
      <p:pic>
        <p:nvPicPr>
          <p:cNvPr id="2050" name="Picture 2" descr="Image result for David H. Hubel and Torsten N. Wiesel"/>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2000" y="649227"/>
            <a:ext cx="3675562" cy="243411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149426" y="4859742"/>
            <a:ext cx="4199096" cy="1200329"/>
          </a:xfrm>
          <a:prstGeom prst="rect">
            <a:avLst/>
          </a:prstGeom>
          <a:noFill/>
        </p:spPr>
        <p:txBody>
          <a:bodyPr wrap="square" rtlCol="0">
            <a:spAutoFit/>
          </a:bodyPr>
          <a:lstStyle/>
          <a:p>
            <a:r>
              <a:rPr lang="en-US" b="1" dirty="0">
                <a:solidFill>
                  <a:srgbClr val="00B0F0"/>
                </a:solidFill>
              </a:rPr>
              <a:t>How does the brain recognize- as a whole (</a:t>
            </a:r>
            <a:r>
              <a:rPr lang="en-US" dirty="0"/>
              <a:t>Gestalt psychologists)</a:t>
            </a:r>
            <a:r>
              <a:rPr lang="en-US" b="1" dirty="0">
                <a:solidFill>
                  <a:srgbClr val="00B0F0"/>
                </a:solidFill>
              </a:rPr>
              <a:t>  </a:t>
            </a:r>
          </a:p>
          <a:p>
            <a:r>
              <a:rPr lang="en-US" b="1" dirty="0">
                <a:solidFill>
                  <a:srgbClr val="00B0F0"/>
                </a:solidFill>
              </a:rPr>
              <a:t>or does it deconstruct into simpler “alphabets”?</a:t>
            </a:r>
          </a:p>
        </p:txBody>
      </p:sp>
      <p:sp>
        <p:nvSpPr>
          <p:cNvPr id="11" name="TextBox 10"/>
          <p:cNvSpPr txBox="1"/>
          <p:nvPr/>
        </p:nvSpPr>
        <p:spPr>
          <a:xfrm>
            <a:off x="4389325" y="6251388"/>
            <a:ext cx="4423001" cy="369332"/>
          </a:xfrm>
          <a:prstGeom prst="rect">
            <a:avLst/>
          </a:prstGeom>
          <a:noFill/>
        </p:spPr>
        <p:txBody>
          <a:bodyPr wrap="square" rtlCol="0">
            <a:spAutoFit/>
          </a:bodyPr>
          <a:lstStyle/>
          <a:p>
            <a:r>
              <a:rPr lang="en-US" b="1" dirty="0">
                <a:solidFill>
                  <a:srgbClr val="FF0000"/>
                </a:solidFill>
              </a:rPr>
              <a:t>This shows a hierarchical structure</a:t>
            </a:r>
          </a:p>
        </p:txBody>
      </p:sp>
      <p:sp>
        <p:nvSpPr>
          <p:cNvPr id="12" name="Rectangle 11"/>
          <p:cNvSpPr/>
          <p:nvPr/>
        </p:nvSpPr>
        <p:spPr>
          <a:xfrm>
            <a:off x="190229" y="5901606"/>
            <a:ext cx="3438796" cy="369332"/>
          </a:xfrm>
          <a:prstGeom prst="rect">
            <a:avLst/>
          </a:prstGeom>
        </p:spPr>
        <p:txBody>
          <a:bodyPr wrap="square">
            <a:spAutoFit/>
          </a:bodyPr>
          <a:lstStyle/>
          <a:p>
            <a:r>
              <a:rPr lang="en-US" b="1" dirty="0">
                <a:solidFill>
                  <a:srgbClr val="00B0F0"/>
                </a:solidFill>
              </a:rPr>
              <a:t>e.g. Chinese characters </a:t>
            </a:r>
            <a:endParaRPr lang="en-US" dirty="0"/>
          </a:p>
        </p:txBody>
      </p:sp>
    </p:spTree>
    <p:extLst>
      <p:ext uri="{BB962C8B-B14F-4D97-AF65-F5344CB8AC3E}">
        <p14:creationId xmlns:p14="http://schemas.microsoft.com/office/powerpoint/2010/main" val="2333672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5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Invariant representation</a:t>
            </a:r>
          </a:p>
        </p:txBody>
      </p:sp>
      <p:sp>
        <p:nvSpPr>
          <p:cNvPr id="3" name="Date Placeholder 2"/>
          <p:cNvSpPr>
            <a:spLocks noGrp="1"/>
          </p:cNvSpPr>
          <p:nvPr>
            <p:ph type="dt" sz="half" idx="10"/>
          </p:nvPr>
        </p:nvSpPr>
        <p:spPr/>
        <p:txBody>
          <a:bodyPr/>
          <a:lstStyle/>
          <a:p>
            <a:r>
              <a:rPr lang="en-US"/>
              <a:t>7/17/2017</a:t>
            </a:r>
          </a:p>
        </p:txBody>
      </p:sp>
      <p:sp>
        <p:nvSpPr>
          <p:cNvPr id="4" name="Footer Placeholder 3"/>
          <p:cNvSpPr>
            <a:spLocks noGrp="1"/>
          </p:cNvSpPr>
          <p:nvPr>
            <p:ph type="ftr" sz="quarter" idx="11"/>
          </p:nvPr>
        </p:nvSpPr>
        <p:spPr/>
        <p:txBody>
          <a:bodyPr/>
          <a:lstStyle/>
          <a:p>
            <a:r>
              <a:rPr lang="en-US"/>
              <a:t>EE746 Neuromorphic Engineering U Ganguly</a:t>
            </a:r>
          </a:p>
        </p:txBody>
      </p:sp>
      <p:sp>
        <p:nvSpPr>
          <p:cNvPr id="5" name="Slide Number Placeholder 4"/>
          <p:cNvSpPr>
            <a:spLocks noGrp="1"/>
          </p:cNvSpPr>
          <p:nvPr>
            <p:ph type="sldNum" sz="quarter" idx="12"/>
          </p:nvPr>
        </p:nvSpPr>
        <p:spPr/>
        <p:txBody>
          <a:bodyPr/>
          <a:lstStyle/>
          <a:p>
            <a:fld id="{F4968806-70D6-4C55-B3A1-4888E27BAFCB}" type="slidenum">
              <a:rPr lang="en-US" smtClean="0"/>
              <a:t>6</a:t>
            </a:fld>
            <a:endParaRPr lang="en-US"/>
          </a:p>
        </p:txBody>
      </p:sp>
      <p:pic>
        <p:nvPicPr>
          <p:cNvPr id="6" name="Picture 5"/>
          <p:cNvPicPr>
            <a:picLocks noChangeAspect="1"/>
          </p:cNvPicPr>
          <p:nvPr/>
        </p:nvPicPr>
        <p:blipFill>
          <a:blip r:embed="rId3"/>
          <a:stretch>
            <a:fillRect/>
          </a:stretch>
        </p:blipFill>
        <p:spPr>
          <a:xfrm>
            <a:off x="0" y="993447"/>
            <a:ext cx="7038975" cy="2895600"/>
          </a:xfrm>
          <a:prstGeom prst="rect">
            <a:avLst/>
          </a:prstGeom>
        </p:spPr>
      </p:pic>
      <p:pic>
        <p:nvPicPr>
          <p:cNvPr id="7" name="Picture 6"/>
          <p:cNvPicPr>
            <a:picLocks noChangeAspect="1"/>
          </p:cNvPicPr>
          <p:nvPr/>
        </p:nvPicPr>
        <p:blipFill>
          <a:blip r:embed="rId4"/>
          <a:stretch>
            <a:fillRect/>
          </a:stretch>
        </p:blipFill>
        <p:spPr>
          <a:xfrm>
            <a:off x="7038975" y="993447"/>
            <a:ext cx="2105025" cy="2895600"/>
          </a:xfrm>
          <a:prstGeom prst="rect">
            <a:avLst/>
          </a:prstGeom>
        </p:spPr>
      </p:pic>
      <p:cxnSp>
        <p:nvCxnSpPr>
          <p:cNvPr id="9" name="Straight Connector 8"/>
          <p:cNvCxnSpPr/>
          <p:nvPr/>
        </p:nvCxnSpPr>
        <p:spPr>
          <a:xfrm>
            <a:off x="7010944" y="849524"/>
            <a:ext cx="0" cy="3487345"/>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2423439" y="4706487"/>
            <a:ext cx="6531429" cy="923330"/>
          </a:xfrm>
          <a:prstGeom prst="rect">
            <a:avLst/>
          </a:prstGeom>
        </p:spPr>
        <p:txBody>
          <a:bodyPr wrap="square">
            <a:spAutoFit/>
          </a:bodyPr>
          <a:lstStyle/>
          <a:p>
            <a:r>
              <a:rPr lang="en-US" dirty="0"/>
              <a:t>“I know it is Jennifer Aniston, and it does not matter how you present her to me, whether in a red dress, in proﬁle, as a written name or even when you call her name out loud.</a:t>
            </a:r>
          </a:p>
        </p:txBody>
      </p:sp>
      <p:sp>
        <p:nvSpPr>
          <p:cNvPr id="12" name="Rectangle 11"/>
          <p:cNvSpPr/>
          <p:nvPr/>
        </p:nvSpPr>
        <p:spPr>
          <a:xfrm>
            <a:off x="2919998" y="4059096"/>
            <a:ext cx="2938240" cy="369332"/>
          </a:xfrm>
          <a:prstGeom prst="rect">
            <a:avLst/>
          </a:prstGeom>
        </p:spPr>
        <p:txBody>
          <a:bodyPr wrap="none">
            <a:spAutoFit/>
          </a:bodyPr>
          <a:lstStyle/>
          <a:p>
            <a:r>
              <a:rPr lang="en-US" dirty="0"/>
              <a:t>Nature Vol 435, 23 June 2005</a:t>
            </a:r>
          </a:p>
        </p:txBody>
      </p:sp>
      <p:sp>
        <p:nvSpPr>
          <p:cNvPr id="13" name="Rectangle 12"/>
          <p:cNvSpPr/>
          <p:nvPr/>
        </p:nvSpPr>
        <p:spPr>
          <a:xfrm>
            <a:off x="6354797" y="3967537"/>
            <a:ext cx="2600071" cy="369332"/>
          </a:xfrm>
          <a:prstGeom prst="rect">
            <a:avLst/>
          </a:prstGeom>
        </p:spPr>
        <p:txBody>
          <a:bodyPr wrap="none">
            <a:spAutoFit/>
          </a:bodyPr>
          <a:lstStyle/>
          <a:p>
            <a:r>
              <a:rPr lang="en-US" dirty="0"/>
              <a:t>doi:10.1038/nature03687</a:t>
            </a:r>
          </a:p>
        </p:txBody>
      </p:sp>
      <p:sp>
        <p:nvSpPr>
          <p:cNvPr id="8" name="TextBox 7"/>
          <p:cNvSpPr txBox="1"/>
          <p:nvPr/>
        </p:nvSpPr>
        <p:spPr>
          <a:xfrm>
            <a:off x="398696" y="5711595"/>
            <a:ext cx="8556172" cy="1200329"/>
          </a:xfrm>
          <a:prstGeom prst="rect">
            <a:avLst/>
          </a:prstGeom>
          <a:noFill/>
        </p:spPr>
        <p:txBody>
          <a:bodyPr wrap="square" rtlCol="0">
            <a:spAutoFit/>
          </a:bodyPr>
          <a:lstStyle/>
          <a:p>
            <a:r>
              <a:rPr lang="en-US" b="1" dirty="0">
                <a:solidFill>
                  <a:srgbClr val="00B0F0"/>
                </a:solidFill>
              </a:rPr>
              <a:t>How do we connect </a:t>
            </a:r>
          </a:p>
          <a:p>
            <a:r>
              <a:rPr lang="en-US" b="1" dirty="0">
                <a:solidFill>
                  <a:srgbClr val="00B0F0"/>
                </a:solidFill>
              </a:rPr>
              <a:t>structure to function to behavior?</a:t>
            </a:r>
          </a:p>
          <a:p>
            <a:r>
              <a:rPr lang="en-US" b="1" dirty="0">
                <a:solidFill>
                  <a:srgbClr val="00B0F0"/>
                </a:solidFill>
              </a:rPr>
              <a:t>Blocks to unit to system? </a:t>
            </a:r>
          </a:p>
          <a:p>
            <a:endParaRPr lang="en-US" b="1" dirty="0">
              <a:solidFill>
                <a:srgbClr val="00B0F0"/>
              </a:solidFill>
            </a:endParaRPr>
          </a:p>
        </p:txBody>
      </p:sp>
      <p:sp>
        <p:nvSpPr>
          <p:cNvPr id="10" name="TextBox 9"/>
          <p:cNvSpPr txBox="1"/>
          <p:nvPr/>
        </p:nvSpPr>
        <p:spPr>
          <a:xfrm>
            <a:off x="398696" y="565776"/>
            <a:ext cx="8288104" cy="646331"/>
          </a:xfrm>
          <a:prstGeom prst="rect">
            <a:avLst/>
          </a:prstGeom>
          <a:noFill/>
        </p:spPr>
        <p:txBody>
          <a:bodyPr wrap="square" rtlCol="0">
            <a:spAutoFit/>
          </a:bodyPr>
          <a:lstStyle/>
          <a:p>
            <a:r>
              <a:rPr lang="en-US" dirty="0"/>
              <a:t>How much information is needed about a subject? Is the same subject stored in different places in the brain?</a:t>
            </a:r>
          </a:p>
        </p:txBody>
      </p:sp>
      <p:sp>
        <p:nvSpPr>
          <p:cNvPr id="14" name="Rectangle 13"/>
          <p:cNvSpPr/>
          <p:nvPr/>
        </p:nvSpPr>
        <p:spPr>
          <a:xfrm>
            <a:off x="193153" y="2223864"/>
            <a:ext cx="5810309" cy="369332"/>
          </a:xfrm>
          <a:prstGeom prst="rect">
            <a:avLst/>
          </a:prstGeom>
        </p:spPr>
        <p:txBody>
          <a:bodyPr wrap="none">
            <a:spAutoFit/>
          </a:bodyPr>
          <a:lstStyle/>
          <a:p>
            <a:r>
              <a:rPr lang="en-US" dirty="0"/>
              <a:t>Neurons in human medial temporal lobe (MTL) fire for faces</a:t>
            </a:r>
          </a:p>
        </p:txBody>
      </p:sp>
    </p:spTree>
    <p:extLst>
      <p:ext uri="{BB962C8B-B14F-4D97-AF65-F5344CB8AC3E}">
        <p14:creationId xmlns:p14="http://schemas.microsoft.com/office/powerpoint/2010/main" val="3571824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Cerebral Cortex</a:t>
            </a:r>
          </a:p>
        </p:txBody>
      </p:sp>
      <p:sp>
        <p:nvSpPr>
          <p:cNvPr id="3" name="Date Placeholder 2"/>
          <p:cNvSpPr>
            <a:spLocks noGrp="1"/>
          </p:cNvSpPr>
          <p:nvPr>
            <p:ph type="dt" sz="half" idx="10"/>
          </p:nvPr>
        </p:nvSpPr>
        <p:spPr/>
        <p:txBody>
          <a:bodyPr/>
          <a:lstStyle/>
          <a:p>
            <a:r>
              <a:rPr lang="en-US"/>
              <a:t>7/17/2017</a:t>
            </a:r>
          </a:p>
        </p:txBody>
      </p:sp>
      <p:sp>
        <p:nvSpPr>
          <p:cNvPr id="4" name="Footer Placeholder 3"/>
          <p:cNvSpPr>
            <a:spLocks noGrp="1"/>
          </p:cNvSpPr>
          <p:nvPr>
            <p:ph type="ftr" sz="quarter" idx="11"/>
          </p:nvPr>
        </p:nvSpPr>
        <p:spPr/>
        <p:txBody>
          <a:bodyPr/>
          <a:lstStyle/>
          <a:p>
            <a:r>
              <a:rPr lang="en-US"/>
              <a:t>EE746 Neuromorphic Engineering U Ganguly</a:t>
            </a:r>
          </a:p>
        </p:txBody>
      </p:sp>
      <p:sp>
        <p:nvSpPr>
          <p:cNvPr id="5" name="Slide Number Placeholder 4"/>
          <p:cNvSpPr>
            <a:spLocks noGrp="1"/>
          </p:cNvSpPr>
          <p:nvPr>
            <p:ph type="sldNum" sz="quarter" idx="12"/>
          </p:nvPr>
        </p:nvSpPr>
        <p:spPr/>
        <p:txBody>
          <a:bodyPr/>
          <a:lstStyle/>
          <a:p>
            <a:fld id="{F4968806-70D6-4C55-B3A1-4888E27BAFCB}" type="slidenum">
              <a:rPr lang="en-US" smtClean="0"/>
              <a:t>7</a:t>
            </a:fld>
            <a:endParaRPr lang="en-US"/>
          </a:p>
        </p:txBody>
      </p:sp>
      <p:pic>
        <p:nvPicPr>
          <p:cNvPr id="6" name="Picture 5"/>
          <p:cNvPicPr>
            <a:picLocks noChangeAspect="1"/>
          </p:cNvPicPr>
          <p:nvPr/>
        </p:nvPicPr>
        <p:blipFill>
          <a:blip r:embed="rId3"/>
          <a:stretch>
            <a:fillRect/>
          </a:stretch>
        </p:blipFill>
        <p:spPr>
          <a:xfrm>
            <a:off x="361678" y="1154837"/>
            <a:ext cx="2228850" cy="2771775"/>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32799" y="1238272"/>
            <a:ext cx="2648225" cy="1600075"/>
          </a:xfrm>
          <a:prstGeom prst="rect">
            <a:avLst/>
          </a:prstGeom>
        </p:spPr>
      </p:pic>
      <p:pic>
        <p:nvPicPr>
          <p:cNvPr id="1028" name="Picture 4" descr="Image result for six layers of cerebral cortex"/>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23294" y="186772"/>
            <a:ext cx="4237438" cy="6158412"/>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289972" y="3742904"/>
            <a:ext cx="4572000" cy="2308324"/>
          </a:xfrm>
          <a:prstGeom prst="rect">
            <a:avLst/>
          </a:prstGeom>
        </p:spPr>
        <p:txBody>
          <a:bodyPr>
            <a:spAutoFit/>
          </a:bodyPr>
          <a:lstStyle/>
          <a:p>
            <a:r>
              <a:rPr lang="en-US" dirty="0"/>
              <a:t>Cerebral cortex in human brain is 6 layers, 2-4 mm thick </a:t>
            </a:r>
          </a:p>
          <a:p>
            <a:endParaRPr lang="en-US" dirty="0"/>
          </a:p>
          <a:p>
            <a:r>
              <a:rPr lang="en-US" dirty="0"/>
              <a:t>Feedforward and feedback connection between hierarchical layers </a:t>
            </a:r>
          </a:p>
          <a:p>
            <a:endParaRPr lang="en-US" dirty="0"/>
          </a:p>
          <a:p>
            <a:r>
              <a:rPr lang="en-US" dirty="0"/>
              <a:t>Brain builds invariant representations of stimulus through spikes</a:t>
            </a:r>
          </a:p>
        </p:txBody>
      </p:sp>
      <p:sp>
        <p:nvSpPr>
          <p:cNvPr id="8" name="TextBox 7"/>
          <p:cNvSpPr txBox="1"/>
          <p:nvPr/>
        </p:nvSpPr>
        <p:spPr>
          <a:xfrm>
            <a:off x="361677" y="6051228"/>
            <a:ext cx="7306220" cy="400110"/>
          </a:xfrm>
          <a:prstGeom prst="rect">
            <a:avLst/>
          </a:prstGeom>
          <a:noFill/>
        </p:spPr>
        <p:txBody>
          <a:bodyPr wrap="square" rtlCol="0">
            <a:spAutoFit/>
          </a:bodyPr>
          <a:lstStyle/>
          <a:p>
            <a:r>
              <a:rPr lang="en-US" sz="2000" b="1" dirty="0">
                <a:solidFill>
                  <a:srgbClr val="00B0F0"/>
                </a:solidFill>
              </a:rPr>
              <a:t>Initially it was difficult to see the nerve cells and their connections</a:t>
            </a:r>
          </a:p>
        </p:txBody>
      </p:sp>
    </p:spTree>
    <p:extLst>
      <p:ext uri="{BB962C8B-B14F-4D97-AF65-F5344CB8AC3E}">
        <p14:creationId xmlns:p14="http://schemas.microsoft.com/office/powerpoint/2010/main" val="1105174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6 layers of the brain after staining</a:t>
            </a:r>
          </a:p>
        </p:txBody>
      </p:sp>
      <p:sp>
        <p:nvSpPr>
          <p:cNvPr id="3" name="Date Placeholder 2"/>
          <p:cNvSpPr>
            <a:spLocks noGrp="1"/>
          </p:cNvSpPr>
          <p:nvPr>
            <p:ph type="dt" sz="half" idx="10"/>
          </p:nvPr>
        </p:nvSpPr>
        <p:spPr/>
        <p:txBody>
          <a:bodyPr/>
          <a:lstStyle/>
          <a:p>
            <a:r>
              <a:rPr lang="en-US"/>
              <a:t>7/17/2017</a:t>
            </a:r>
          </a:p>
        </p:txBody>
      </p:sp>
      <p:sp>
        <p:nvSpPr>
          <p:cNvPr id="4" name="Footer Placeholder 3"/>
          <p:cNvSpPr>
            <a:spLocks noGrp="1"/>
          </p:cNvSpPr>
          <p:nvPr>
            <p:ph type="ftr" sz="quarter" idx="11"/>
          </p:nvPr>
        </p:nvSpPr>
        <p:spPr/>
        <p:txBody>
          <a:bodyPr/>
          <a:lstStyle/>
          <a:p>
            <a:r>
              <a:rPr lang="en-US"/>
              <a:t>EE746 Neuromorphic Engineering U Ganguly</a:t>
            </a:r>
          </a:p>
        </p:txBody>
      </p:sp>
      <p:sp>
        <p:nvSpPr>
          <p:cNvPr id="5" name="Slide Number Placeholder 4"/>
          <p:cNvSpPr>
            <a:spLocks noGrp="1"/>
          </p:cNvSpPr>
          <p:nvPr>
            <p:ph type="sldNum" sz="quarter" idx="12"/>
          </p:nvPr>
        </p:nvSpPr>
        <p:spPr/>
        <p:txBody>
          <a:bodyPr/>
          <a:lstStyle/>
          <a:p>
            <a:fld id="{F4968806-70D6-4C55-B3A1-4888E27BAFCB}" type="slidenum">
              <a:rPr lang="en-US" smtClean="0"/>
              <a:t>8</a:t>
            </a:fld>
            <a:endParaRPr lang="en-US"/>
          </a:p>
        </p:txBody>
      </p:sp>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r="72879"/>
          <a:stretch/>
        </p:blipFill>
        <p:spPr>
          <a:xfrm>
            <a:off x="3675312" y="758084"/>
            <a:ext cx="1482635" cy="5819503"/>
          </a:xfrm>
          <a:prstGeom prst="rect">
            <a:avLst/>
          </a:prstGeom>
        </p:spPr>
      </p:pic>
      <p:sp>
        <p:nvSpPr>
          <p:cNvPr id="7" name="TextBox 6"/>
          <p:cNvSpPr txBox="1"/>
          <p:nvPr/>
        </p:nvSpPr>
        <p:spPr>
          <a:xfrm>
            <a:off x="391884" y="587829"/>
            <a:ext cx="3069771" cy="738664"/>
          </a:xfrm>
          <a:prstGeom prst="rect">
            <a:avLst/>
          </a:prstGeom>
          <a:noFill/>
        </p:spPr>
        <p:txBody>
          <a:bodyPr wrap="square" rtlCol="0">
            <a:spAutoFit/>
          </a:bodyPr>
          <a:lstStyle/>
          <a:p>
            <a:r>
              <a:rPr lang="en-US" sz="1400" dirty="0"/>
              <a:t>Stella = star</a:t>
            </a:r>
          </a:p>
          <a:p>
            <a:r>
              <a:rPr lang="en-US" sz="1400" dirty="0"/>
              <a:t>e.g. stellar performance;</a:t>
            </a:r>
          </a:p>
          <a:p>
            <a:r>
              <a:rPr lang="en-US" sz="1400" dirty="0"/>
              <a:t>Inter-stellar travel</a:t>
            </a:r>
          </a:p>
        </p:txBody>
      </p:sp>
      <p:sp>
        <p:nvSpPr>
          <p:cNvPr id="9" name="Rectangle 8"/>
          <p:cNvSpPr/>
          <p:nvPr/>
        </p:nvSpPr>
        <p:spPr>
          <a:xfrm>
            <a:off x="284114" y="2850101"/>
            <a:ext cx="3174272" cy="1477328"/>
          </a:xfrm>
          <a:prstGeom prst="rect">
            <a:avLst/>
          </a:prstGeom>
        </p:spPr>
        <p:txBody>
          <a:bodyPr wrap="square">
            <a:spAutoFit/>
          </a:bodyPr>
          <a:lstStyle/>
          <a:p>
            <a:r>
              <a:rPr lang="en-US" b="1" dirty="0">
                <a:solidFill>
                  <a:srgbClr val="00B0F0"/>
                </a:solidFill>
              </a:rPr>
              <a:t>Each nerve cell was connected to its neighbors by protoplasmic links, forming a continuous nerve cell network, or reticulum</a:t>
            </a:r>
            <a:r>
              <a:rPr lang="en-US" dirty="0">
                <a:solidFill>
                  <a:srgbClr val="00B0F0"/>
                </a:solidFill>
              </a:rPr>
              <a:t>. </a:t>
            </a:r>
            <a:r>
              <a:rPr lang="en-US" dirty="0"/>
              <a:t>– Camillo Golgi.</a:t>
            </a:r>
          </a:p>
        </p:txBody>
      </p:sp>
      <p:sp>
        <p:nvSpPr>
          <p:cNvPr id="10" name="Rectangle 9"/>
          <p:cNvSpPr/>
          <p:nvPr/>
        </p:nvSpPr>
        <p:spPr>
          <a:xfrm>
            <a:off x="284114" y="1408520"/>
            <a:ext cx="3285310" cy="923330"/>
          </a:xfrm>
          <a:prstGeom prst="rect">
            <a:avLst/>
          </a:prstGeom>
        </p:spPr>
        <p:txBody>
          <a:bodyPr wrap="square">
            <a:spAutoFit/>
          </a:bodyPr>
          <a:lstStyle/>
          <a:p>
            <a:r>
              <a:rPr lang="en-US" dirty="0"/>
              <a:t>Individual cells could not be “observed” because of </a:t>
            </a:r>
            <a:r>
              <a:rPr lang="en-US" b="1" dirty="0">
                <a:solidFill>
                  <a:srgbClr val="FF0000"/>
                </a:solidFill>
              </a:rPr>
              <a:t>geometric complexity</a:t>
            </a:r>
            <a:endParaRPr lang="en-US" dirty="0"/>
          </a:p>
        </p:txBody>
      </p:sp>
      <p:pic>
        <p:nvPicPr>
          <p:cNvPr id="11" name="Picture 10"/>
          <p:cNvPicPr>
            <a:picLocks noChangeAspect="1"/>
          </p:cNvPicPr>
          <p:nvPr/>
        </p:nvPicPr>
        <p:blipFill rotWithShape="1">
          <a:blip r:embed="rId3">
            <a:extLst>
              <a:ext uri="{28A0092B-C50C-407E-A947-70E740481C1C}">
                <a14:useLocalDpi xmlns:a14="http://schemas.microsoft.com/office/drawing/2010/main" val="0"/>
              </a:ext>
            </a:extLst>
          </a:blip>
          <a:srcRect l="26723"/>
          <a:stretch/>
        </p:blipFill>
        <p:spPr>
          <a:xfrm>
            <a:off x="5145970" y="758084"/>
            <a:ext cx="4005943" cy="5819503"/>
          </a:xfrm>
          <a:prstGeom prst="rect">
            <a:avLst/>
          </a:prstGeom>
        </p:spPr>
      </p:pic>
      <p:sp>
        <p:nvSpPr>
          <p:cNvPr id="12" name="Rectangle 11"/>
          <p:cNvSpPr/>
          <p:nvPr/>
        </p:nvSpPr>
        <p:spPr>
          <a:xfrm>
            <a:off x="284114" y="2480769"/>
            <a:ext cx="2713268" cy="369332"/>
          </a:xfrm>
          <a:prstGeom prst="rect">
            <a:avLst/>
          </a:prstGeom>
        </p:spPr>
        <p:txBody>
          <a:bodyPr wrap="square">
            <a:spAutoFit/>
          </a:bodyPr>
          <a:lstStyle/>
          <a:p>
            <a:r>
              <a:rPr lang="en-US" b="1" dirty="0">
                <a:solidFill>
                  <a:srgbClr val="00B0F0"/>
                </a:solidFill>
              </a:rPr>
              <a:t>Reticular theory:</a:t>
            </a:r>
          </a:p>
        </p:txBody>
      </p:sp>
      <p:sp>
        <p:nvSpPr>
          <p:cNvPr id="13" name="Rectangle 12"/>
          <p:cNvSpPr/>
          <p:nvPr/>
        </p:nvSpPr>
        <p:spPr>
          <a:xfrm>
            <a:off x="284114" y="5075674"/>
            <a:ext cx="3174272" cy="1200329"/>
          </a:xfrm>
          <a:prstGeom prst="rect">
            <a:avLst/>
          </a:prstGeom>
        </p:spPr>
        <p:txBody>
          <a:bodyPr wrap="square">
            <a:spAutoFit/>
          </a:bodyPr>
          <a:lstStyle/>
          <a:p>
            <a:r>
              <a:rPr lang="en-US" b="1" dirty="0">
                <a:solidFill>
                  <a:srgbClr val="00B0F0"/>
                </a:solidFill>
              </a:rPr>
              <a:t>Golgi</a:t>
            </a:r>
            <a:r>
              <a:rPr lang="en-US" dirty="0"/>
              <a:t> pioneered light microscopic examination of nervous tissue stained with silver salts </a:t>
            </a:r>
          </a:p>
        </p:txBody>
      </p:sp>
    </p:spTree>
    <p:extLst>
      <p:ext uri="{BB962C8B-B14F-4D97-AF65-F5344CB8AC3E}">
        <p14:creationId xmlns:p14="http://schemas.microsoft.com/office/powerpoint/2010/main" val="28585415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1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Cajal</a:t>
            </a:r>
            <a:r>
              <a:rPr lang="en-US" dirty="0"/>
              <a:t> vs.(and) Golgi</a:t>
            </a:r>
          </a:p>
        </p:txBody>
      </p:sp>
      <p:sp>
        <p:nvSpPr>
          <p:cNvPr id="3" name="Date Placeholder 2"/>
          <p:cNvSpPr>
            <a:spLocks noGrp="1"/>
          </p:cNvSpPr>
          <p:nvPr>
            <p:ph type="dt" sz="half" idx="10"/>
          </p:nvPr>
        </p:nvSpPr>
        <p:spPr/>
        <p:txBody>
          <a:bodyPr/>
          <a:lstStyle/>
          <a:p>
            <a:r>
              <a:rPr lang="en-US"/>
              <a:t>7/17/2017</a:t>
            </a:r>
          </a:p>
        </p:txBody>
      </p:sp>
      <p:sp>
        <p:nvSpPr>
          <p:cNvPr id="4" name="Footer Placeholder 3"/>
          <p:cNvSpPr>
            <a:spLocks noGrp="1"/>
          </p:cNvSpPr>
          <p:nvPr>
            <p:ph type="ftr" sz="quarter" idx="11"/>
          </p:nvPr>
        </p:nvSpPr>
        <p:spPr/>
        <p:txBody>
          <a:bodyPr/>
          <a:lstStyle/>
          <a:p>
            <a:r>
              <a:rPr lang="en-US"/>
              <a:t>EE746 Neuromorphic Engineering U Ganguly</a:t>
            </a:r>
          </a:p>
        </p:txBody>
      </p:sp>
      <p:sp>
        <p:nvSpPr>
          <p:cNvPr id="5" name="Slide Number Placeholder 4"/>
          <p:cNvSpPr>
            <a:spLocks noGrp="1"/>
          </p:cNvSpPr>
          <p:nvPr>
            <p:ph type="sldNum" sz="quarter" idx="12"/>
          </p:nvPr>
        </p:nvSpPr>
        <p:spPr/>
        <p:txBody>
          <a:bodyPr/>
          <a:lstStyle/>
          <a:p>
            <a:fld id="{F4968806-70D6-4C55-B3A1-4888E27BAFCB}" type="slidenum">
              <a:rPr lang="en-US" smtClean="0"/>
              <a:t>9</a:t>
            </a:fld>
            <a:endParaRPr lang="en-US"/>
          </a:p>
        </p:txBody>
      </p:sp>
      <p:sp>
        <p:nvSpPr>
          <p:cNvPr id="8" name="Rectangle 7"/>
          <p:cNvSpPr/>
          <p:nvPr/>
        </p:nvSpPr>
        <p:spPr>
          <a:xfrm>
            <a:off x="5094514" y="68086"/>
            <a:ext cx="4049486" cy="2031325"/>
          </a:xfrm>
          <a:prstGeom prst="rect">
            <a:avLst/>
          </a:prstGeom>
        </p:spPr>
        <p:txBody>
          <a:bodyPr wrap="square">
            <a:spAutoFit/>
          </a:bodyPr>
          <a:lstStyle/>
          <a:p>
            <a:r>
              <a:rPr lang="en-US" dirty="0"/>
              <a:t> </a:t>
            </a:r>
            <a:r>
              <a:rPr lang="en-US" b="1" dirty="0">
                <a:solidFill>
                  <a:srgbClr val="00B0F0"/>
                </a:solidFill>
              </a:rPr>
              <a:t>Neuronal Doctrine:</a:t>
            </a:r>
          </a:p>
          <a:p>
            <a:r>
              <a:rPr lang="en-US" b="1" dirty="0" err="1">
                <a:solidFill>
                  <a:srgbClr val="00B0F0"/>
                </a:solidFill>
              </a:rPr>
              <a:t>Cajal</a:t>
            </a:r>
            <a:r>
              <a:rPr lang="en-US" b="1" dirty="0">
                <a:solidFill>
                  <a:srgbClr val="00B0F0"/>
                </a:solidFill>
              </a:rPr>
              <a:t> </a:t>
            </a:r>
            <a:r>
              <a:rPr lang="en-US" dirty="0"/>
              <a:t>: Nerve cells are discrete entities, and that they communicate with one another by means of specialized contacts that Sherrington called “synapses.”</a:t>
            </a:r>
          </a:p>
          <a:p>
            <a:r>
              <a:rPr lang="en-US" b="1" dirty="0">
                <a:solidFill>
                  <a:srgbClr val="00B0F0"/>
                </a:solidFill>
              </a:rPr>
              <a:t>Nobel Prize for Physiology or Medicine in 1906 to both Golgi and </a:t>
            </a:r>
            <a:r>
              <a:rPr lang="en-US" b="1" dirty="0" err="1">
                <a:solidFill>
                  <a:srgbClr val="00B0F0"/>
                </a:solidFill>
              </a:rPr>
              <a:t>Cajal</a:t>
            </a:r>
            <a:endParaRPr lang="en-US" dirty="0"/>
          </a:p>
        </p:txBody>
      </p:sp>
      <p:pic>
        <p:nvPicPr>
          <p:cNvPr id="14" name="Picture 13"/>
          <p:cNvPicPr>
            <a:picLocks noChangeAspect="1"/>
          </p:cNvPicPr>
          <p:nvPr/>
        </p:nvPicPr>
        <p:blipFill rotWithShape="1">
          <a:blip r:embed="rId3"/>
          <a:srcRect r="57861" b="45298"/>
          <a:stretch/>
        </p:blipFill>
        <p:spPr>
          <a:xfrm>
            <a:off x="0" y="673096"/>
            <a:ext cx="3416436" cy="4147098"/>
          </a:xfrm>
          <a:prstGeom prst="rect">
            <a:avLst/>
          </a:prstGeom>
        </p:spPr>
      </p:pic>
      <p:pic>
        <p:nvPicPr>
          <p:cNvPr id="15" name="Picture 14"/>
          <p:cNvPicPr>
            <a:picLocks noChangeAspect="1"/>
          </p:cNvPicPr>
          <p:nvPr/>
        </p:nvPicPr>
        <p:blipFill>
          <a:blip r:embed="rId4"/>
          <a:stretch>
            <a:fillRect/>
          </a:stretch>
        </p:blipFill>
        <p:spPr>
          <a:xfrm>
            <a:off x="125298" y="4371328"/>
            <a:ext cx="2903652" cy="2224246"/>
          </a:xfrm>
          <a:prstGeom prst="rect">
            <a:avLst/>
          </a:prstGeom>
        </p:spPr>
      </p:pic>
      <p:pic>
        <p:nvPicPr>
          <p:cNvPr id="16" name="Picture 15"/>
          <p:cNvPicPr>
            <a:picLocks noChangeAspect="1"/>
          </p:cNvPicPr>
          <p:nvPr/>
        </p:nvPicPr>
        <p:blipFill rotWithShape="1">
          <a:blip r:embed="rId5"/>
          <a:srcRect b="5566"/>
          <a:stretch/>
        </p:blipFill>
        <p:spPr>
          <a:xfrm>
            <a:off x="3416436" y="2058362"/>
            <a:ext cx="4202205" cy="2584149"/>
          </a:xfrm>
          <a:prstGeom prst="rect">
            <a:avLst/>
          </a:prstGeom>
        </p:spPr>
      </p:pic>
      <p:pic>
        <p:nvPicPr>
          <p:cNvPr id="17" name="Picture 16"/>
          <p:cNvPicPr>
            <a:picLocks noChangeAspect="1"/>
          </p:cNvPicPr>
          <p:nvPr/>
        </p:nvPicPr>
        <p:blipFill>
          <a:blip r:embed="rId6"/>
          <a:stretch>
            <a:fillRect/>
          </a:stretch>
        </p:blipFill>
        <p:spPr>
          <a:xfrm>
            <a:off x="3002687" y="4276929"/>
            <a:ext cx="2929915" cy="2335793"/>
          </a:xfrm>
          <a:prstGeom prst="rect">
            <a:avLst/>
          </a:prstGeom>
        </p:spPr>
      </p:pic>
      <p:pic>
        <p:nvPicPr>
          <p:cNvPr id="18" name="Picture 17"/>
          <p:cNvPicPr>
            <a:picLocks noChangeAspect="1"/>
          </p:cNvPicPr>
          <p:nvPr/>
        </p:nvPicPr>
        <p:blipFill>
          <a:blip r:embed="rId7"/>
          <a:stretch>
            <a:fillRect/>
          </a:stretch>
        </p:blipFill>
        <p:spPr>
          <a:xfrm>
            <a:off x="7043238" y="4042891"/>
            <a:ext cx="2078366" cy="2569831"/>
          </a:xfrm>
          <a:prstGeom prst="rect">
            <a:avLst/>
          </a:prstGeom>
        </p:spPr>
      </p:pic>
    </p:spTree>
    <p:extLst>
      <p:ext uri="{BB962C8B-B14F-4D97-AF65-F5344CB8AC3E}">
        <p14:creationId xmlns:p14="http://schemas.microsoft.com/office/powerpoint/2010/main" val="3320478041"/>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7395</TotalTime>
  <Words>2367</Words>
  <Application>Microsoft Macintosh PowerPoint</Application>
  <PresentationFormat>On-screen Show (4:3)</PresentationFormat>
  <Paragraphs>289</Paragraphs>
  <Slides>22</Slides>
  <Notes>19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22</vt:i4>
      </vt:variant>
    </vt:vector>
  </HeadingPairs>
  <TitlesOfParts>
    <vt:vector size="29" baseType="lpstr">
      <vt:lpstr>Arial</vt:lpstr>
      <vt:lpstr>Calibri</vt:lpstr>
      <vt:lpstr>Calibri Light</vt:lpstr>
      <vt:lpstr>Cambria Math</vt:lpstr>
      <vt:lpstr>Libre Baskerville</vt:lpstr>
      <vt:lpstr>Open Sans</vt:lpstr>
      <vt:lpstr>Office Theme</vt:lpstr>
      <vt:lpstr>EE746 Neuromorphic Engineering Lecture 2.1: Biological Neuron</vt:lpstr>
      <vt:lpstr>Neuronal Response</vt:lpstr>
      <vt:lpstr>Goals</vt:lpstr>
      <vt:lpstr>Nervous System</vt:lpstr>
      <vt:lpstr>Representation of Information</vt:lpstr>
      <vt:lpstr>Invariant representation</vt:lpstr>
      <vt:lpstr>Cerebral Cortex</vt:lpstr>
      <vt:lpstr>6 layers of the brain after staining</vt:lpstr>
      <vt:lpstr>Cajal vs.(and) Golgi</vt:lpstr>
      <vt:lpstr>Neuronal Cells</vt:lpstr>
      <vt:lpstr>Essential Neuronal System</vt:lpstr>
      <vt:lpstr>Cell Membrane</vt:lpstr>
      <vt:lpstr>Cell Membrane Resistance</vt:lpstr>
      <vt:lpstr>Cell Membrane Capacitance and τ_RC</vt:lpstr>
      <vt:lpstr>Cell Membrane</vt:lpstr>
      <vt:lpstr>Ion pumps maintain gradient</vt:lpstr>
      <vt:lpstr>Potential Across the membrane due to ionic concentration difference</vt:lpstr>
      <vt:lpstr>Analogy: Osmosis</vt:lpstr>
      <vt:lpstr>Ionic Concentration difference due to applied bias</vt:lpstr>
      <vt:lpstr>What is the extent of charge imbalance vs. total ionic charge?</vt:lpstr>
      <vt:lpstr>Many ions K, Na Cl: Which ion matters?</vt:lpstr>
      <vt:lpstr>Origin of a spike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EE746 Neuromorphic Engineering</dc:title>
  <dc:creator>UG</dc:creator>
  <cp:lastModifiedBy>devesh kumar</cp:lastModifiedBy>
  <cp:revision>153</cp:revision>
  <dcterms:created xsi:type="dcterms:W3CDTF">2017-07-17T10:52:55Z</dcterms:created>
  <dcterms:modified xsi:type="dcterms:W3CDTF">2020-01-27T17:43:06Z</dcterms:modified>
</cp:coreProperties>
</file>